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81" r:id="rId3"/>
    <p:sldId id="283" r:id="rId4"/>
    <p:sldId id="285" r:id="rId5"/>
    <p:sldId id="282" r:id="rId6"/>
    <p:sldId id="276" r:id="rId7"/>
    <p:sldId id="257" r:id="rId8"/>
    <p:sldId id="259" r:id="rId9"/>
    <p:sldId id="258" r:id="rId10"/>
    <p:sldId id="263" r:id="rId11"/>
    <p:sldId id="264" r:id="rId12"/>
    <p:sldId id="265" r:id="rId13"/>
    <p:sldId id="266" r:id="rId14"/>
    <p:sldId id="267" r:id="rId15"/>
    <p:sldId id="268" r:id="rId16"/>
    <p:sldId id="269" r:id="rId17"/>
    <p:sldId id="270" r:id="rId18"/>
    <p:sldId id="271" r:id="rId19"/>
    <p:sldId id="272" r:id="rId20"/>
    <p:sldId id="273" r:id="rId21"/>
    <p:sldId id="275" r:id="rId22"/>
    <p:sldId id="286" r:id="rId23"/>
    <p:sldId id="287" r:id="rId24"/>
    <p:sldId id="288"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6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5AA58E1-D08C-4291-B4C8-6DD3C9915F10}" type="datetimeFigureOut">
              <a:rPr lang="fr-FR" smtClean="0"/>
              <a:t>13/02/2026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2800310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5AA58E1-D08C-4291-B4C8-6DD3C9915F10}" type="datetimeFigureOut">
              <a:rPr lang="fr-FR" smtClean="0"/>
              <a:t>13/02/2026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2343997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85AA58E1-D08C-4291-B4C8-6DD3C9915F10}" type="datetimeFigureOut">
              <a:rPr lang="fr-FR" smtClean="0"/>
              <a:t>13/02/2026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1257337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5AA58E1-D08C-4291-B4C8-6DD3C9915F10}" type="datetimeFigureOut">
              <a:rPr lang="fr-FR" smtClean="0"/>
              <a:t>13/02/2026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1107841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5AA58E1-D08C-4291-B4C8-6DD3C9915F10}" type="datetimeFigureOut">
              <a:rPr lang="fr-FR" smtClean="0"/>
              <a:t>13/02/2026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3140290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5AA58E1-D08C-4291-B4C8-6DD3C9915F10}" type="datetimeFigureOut">
              <a:rPr lang="fr-FR" smtClean="0"/>
              <a:t>13/02/2026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2443475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5AA58E1-D08C-4291-B4C8-6DD3C9915F10}" type="datetimeFigureOut">
              <a:rPr lang="fr-FR" smtClean="0"/>
              <a:t>13/02/2026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2265065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5AA58E1-D08C-4291-B4C8-6DD3C9915F10}" type="datetimeFigureOut">
              <a:rPr lang="fr-FR" smtClean="0"/>
              <a:t>13/02/2026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753715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5AA58E1-D08C-4291-B4C8-6DD3C9915F10}" type="datetimeFigureOut">
              <a:rPr lang="fr-FR" smtClean="0"/>
              <a:t>13/02/2026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360565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5AA58E1-D08C-4291-B4C8-6DD3C9915F10}" type="datetimeFigureOut">
              <a:rPr lang="fr-FR" smtClean="0"/>
              <a:t>13/02/2026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3034018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5AA58E1-D08C-4291-B4C8-6DD3C9915F10}" type="datetimeFigureOut">
              <a:rPr lang="fr-FR" smtClean="0"/>
              <a:t>13/02/2026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95DD23-3F82-4549-82CE-E1C0DDF6DEF6}" type="slidenum">
              <a:rPr lang="fr-FR" smtClean="0"/>
              <a:t>‹N°›</a:t>
            </a:fld>
            <a:endParaRPr lang="fr-FR"/>
          </a:p>
        </p:txBody>
      </p:sp>
    </p:spTree>
    <p:extLst>
      <p:ext uri="{BB962C8B-B14F-4D97-AF65-F5344CB8AC3E}">
        <p14:creationId xmlns:p14="http://schemas.microsoft.com/office/powerpoint/2010/main" val="1225485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AA58E1-D08C-4291-B4C8-6DD3C9915F10}" type="datetimeFigureOut">
              <a:rPr lang="fr-FR" smtClean="0"/>
              <a:t>13/02/2026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95DD23-3F82-4549-82CE-E1C0DDF6DEF6}" type="slidenum">
              <a:rPr lang="fr-FR" smtClean="0"/>
              <a:t>‹N°›</a:t>
            </a:fld>
            <a:endParaRPr lang="fr-FR"/>
          </a:p>
        </p:txBody>
      </p:sp>
    </p:spTree>
    <p:extLst>
      <p:ext uri="{BB962C8B-B14F-4D97-AF65-F5344CB8AC3E}">
        <p14:creationId xmlns:p14="http://schemas.microsoft.com/office/powerpoint/2010/main" val="1294179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homologationfe@dgirdc.c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838200" y="1825625"/>
            <a:ext cx="10515600" cy="4351338"/>
          </a:xfrm>
        </p:spPr>
        <p:txBody>
          <a:bodyPr>
            <a:normAutofit fontScale="85000" lnSpcReduction="20000"/>
          </a:bodyPr>
          <a:lstStyle/>
          <a:p>
            <a:pPr algn="ctr"/>
            <a:endParaRPr lang="fr-FR" b="1" dirty="0" smtClean="0">
              <a:latin typeface="Garamond" panose="02020404030301010803" pitchFamily="18" charset="0"/>
            </a:endParaRPr>
          </a:p>
          <a:p>
            <a:pPr algn="ctr"/>
            <a:endParaRPr lang="fr-FR" b="1" dirty="0">
              <a:latin typeface="Garamond" panose="02020404030301010803" pitchFamily="18" charset="0"/>
            </a:endParaRPr>
          </a:p>
          <a:p>
            <a:pPr algn="ctr"/>
            <a:endParaRPr lang="fr-FR" b="1" dirty="0" smtClean="0">
              <a:latin typeface="Garamond" panose="02020404030301010803" pitchFamily="18" charset="0"/>
            </a:endParaRPr>
          </a:p>
          <a:p>
            <a:pPr marL="0" indent="0" algn="ctr">
              <a:buNone/>
            </a:pPr>
            <a:r>
              <a:rPr lang="fr-FR" b="1" dirty="0" smtClean="0">
                <a:latin typeface="Garamond" panose="02020404030301010803" pitchFamily="18" charset="0"/>
              </a:rPr>
              <a:t>PRESENTATION DES RESOLUTIONS </a:t>
            </a:r>
            <a:r>
              <a:rPr lang="fr-FR" b="1" dirty="0">
                <a:latin typeface="Garamond" panose="02020404030301010803" pitchFamily="18" charset="0"/>
              </a:rPr>
              <a:t>DES TRAVAUX DE LA COMMISSION MIXTE </a:t>
            </a:r>
            <a:r>
              <a:rPr lang="fr-FR" b="1" dirty="0" smtClean="0">
                <a:latin typeface="Garamond" panose="02020404030301010803" pitchFamily="18" charset="0"/>
              </a:rPr>
              <a:t>FINANCES-DGI-FEC SUR LA MISE EN ŒUVRE DE LA FACTURE NORMALISEE</a:t>
            </a:r>
          </a:p>
          <a:p>
            <a:pPr algn="ctr"/>
            <a:endParaRPr lang="fr-FR" b="1" dirty="0" smtClean="0">
              <a:latin typeface="Garamond" panose="02020404030301010803" pitchFamily="18" charset="0"/>
            </a:endParaRPr>
          </a:p>
          <a:p>
            <a:pPr marL="0" indent="0" algn="ctr">
              <a:buNone/>
            </a:pPr>
            <a:r>
              <a:rPr lang="fr-FR" b="1" dirty="0" smtClean="0">
                <a:latin typeface="Garamond" panose="02020404030301010803" pitchFamily="18" charset="0"/>
              </a:rPr>
              <a:t>SEANCE DE RESTITUION </a:t>
            </a:r>
          </a:p>
          <a:p>
            <a:pPr algn="ctr"/>
            <a:endParaRPr lang="fr-FR" b="1" dirty="0">
              <a:latin typeface="Garamond" panose="02020404030301010803" pitchFamily="18" charset="0"/>
            </a:endParaRPr>
          </a:p>
          <a:p>
            <a:pPr algn="ctr"/>
            <a:endParaRPr lang="fr-FR" b="1" dirty="0" smtClean="0">
              <a:latin typeface="Garamond" panose="02020404030301010803" pitchFamily="18" charset="0"/>
            </a:endParaRPr>
          </a:p>
          <a:p>
            <a:pPr marL="0" indent="0" algn="ctr">
              <a:buNone/>
            </a:pPr>
            <a:endParaRPr lang="fr-FR" b="1" dirty="0" smtClean="0">
              <a:latin typeface="Garamond" panose="02020404030301010803" pitchFamily="18" charset="0"/>
            </a:endParaRPr>
          </a:p>
          <a:p>
            <a:pPr marL="0" indent="0" algn="ctr">
              <a:buNone/>
            </a:pPr>
            <a:r>
              <a:rPr lang="fr-FR" b="1" dirty="0" smtClean="0">
                <a:latin typeface="Garamond" panose="02020404030301010803" pitchFamily="18" charset="0"/>
              </a:rPr>
              <a:t>					Siège de la FEC le vendredi 13 </a:t>
            </a:r>
            <a:r>
              <a:rPr lang="fr-FR" b="1" dirty="0" err="1" smtClean="0">
                <a:latin typeface="Garamond" panose="02020404030301010803" pitchFamily="18" charset="0"/>
              </a:rPr>
              <a:t>fevrier</a:t>
            </a:r>
            <a:r>
              <a:rPr lang="fr-FR" b="1" dirty="0" smtClean="0">
                <a:latin typeface="Garamond" panose="02020404030301010803" pitchFamily="18" charset="0"/>
              </a:rPr>
              <a:t> 2026</a:t>
            </a:r>
            <a:endParaRPr lang="fr-FR" b="1" dirty="0">
              <a:latin typeface="Garamond" panose="02020404030301010803" pitchFamily="18" charset="0"/>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033" y="427155"/>
            <a:ext cx="2027237"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20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CONTEXTE</a:t>
            </a:r>
            <a:endParaRPr lang="fr-FR" dirty="0"/>
          </a:p>
        </p:txBody>
      </p:sp>
      <p:sp>
        <p:nvSpPr>
          <p:cNvPr id="3" name="Espace réservé du contenu 2"/>
          <p:cNvSpPr>
            <a:spLocks noGrp="1"/>
          </p:cNvSpPr>
          <p:nvPr>
            <p:ph idx="1"/>
          </p:nvPr>
        </p:nvSpPr>
        <p:spPr>
          <a:xfrm>
            <a:off x="838200" y="1304925"/>
            <a:ext cx="10515600" cy="4872038"/>
          </a:xfrm>
        </p:spPr>
        <p:txBody>
          <a:bodyPr>
            <a:normAutofit/>
          </a:bodyPr>
          <a:lstStyle/>
          <a:p>
            <a:pPr lvl="0" algn="just"/>
            <a:r>
              <a:rPr lang="fr-FR" dirty="0"/>
              <a:t>LANCEMENT OFFICIEL DE LA PHASE OBLIGATOIRE DE LA DELIVRANCE DE LA FACTURE NORAMALISEE POUR LE 01 DECEMBRE 2025</a:t>
            </a:r>
          </a:p>
          <a:p>
            <a:pPr lvl="0" algn="just"/>
            <a:r>
              <a:rPr lang="fr-FR" dirty="0"/>
              <a:t>PREOCCUPATIONS EXPRIMEES PAR LES MEMBRES ET PORTEES PAR LE PRESIDENT NATIONAL LORS DE LA SEANCE DE TRAVAIL TENUE AVEC LE MINISTRE DES FINANCES EN DATE DU 11 DECEMBRE 2025 AU CENTRE FINANCIER</a:t>
            </a:r>
          </a:p>
          <a:p>
            <a:pPr lvl="0" algn="just"/>
            <a:r>
              <a:rPr lang="fr-FR" dirty="0"/>
              <a:t>A LA DEMANDE DU PRESIDENT </a:t>
            </a:r>
            <a:r>
              <a:rPr lang="fr-FR" dirty="0" smtClean="0"/>
              <a:t>NATIONAL </a:t>
            </a:r>
            <a:r>
              <a:rPr lang="fr-FR" dirty="0"/>
              <a:t>MISE EN PLACE PAR LE MINISTRE DES FINANCES DE LA COMMISSION MIXTE FEC-DGI-CABINET DU MINISTRE POUR EXAMINER LES PREOCCUPATIONS SOULEVEES PAR LES MEMBRES ET ACCOMPAGNER LA REFORME PAR DES AJUSTEMENTS NECESSAIRES</a:t>
            </a:r>
          </a:p>
        </p:txBody>
      </p:sp>
    </p:spTree>
    <p:extLst>
      <p:ext uri="{BB962C8B-B14F-4D97-AF65-F5344CB8AC3E}">
        <p14:creationId xmlns:p14="http://schemas.microsoft.com/office/powerpoint/2010/main" val="3295643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COMPOSISTION COMMISSION</a:t>
            </a:r>
            <a:endParaRPr lang="fr-FR" dirty="0"/>
          </a:p>
        </p:txBody>
      </p:sp>
      <p:sp>
        <p:nvSpPr>
          <p:cNvPr id="3" name="Espace réservé du contenu 2"/>
          <p:cNvSpPr>
            <a:spLocks noGrp="1"/>
          </p:cNvSpPr>
          <p:nvPr>
            <p:ph idx="1"/>
          </p:nvPr>
        </p:nvSpPr>
        <p:spPr/>
        <p:txBody>
          <a:bodyPr>
            <a:normAutofit/>
          </a:bodyPr>
          <a:lstStyle/>
          <a:p>
            <a:pPr lvl="0"/>
            <a:r>
              <a:rPr lang="fr-FR" dirty="0"/>
              <a:t>La Commission était composée d’experts: </a:t>
            </a:r>
          </a:p>
          <a:p>
            <a:pPr lvl="0">
              <a:buFont typeface="Wingdings" panose="05000000000000000000" pitchFamily="2" charset="2"/>
              <a:buChar char="Ø"/>
            </a:pPr>
            <a:r>
              <a:rPr lang="fr-FR" dirty="0"/>
              <a:t>du Cabinet du Ministre des Finances, </a:t>
            </a:r>
          </a:p>
          <a:p>
            <a:pPr lvl="0" algn="just">
              <a:buFont typeface="Wingdings" panose="05000000000000000000" pitchFamily="2" charset="2"/>
              <a:buChar char="Ø"/>
            </a:pPr>
            <a:r>
              <a:rPr lang="fr-FR" dirty="0"/>
              <a:t>de la Direction Générale des Impôts (DGI), </a:t>
            </a:r>
          </a:p>
          <a:p>
            <a:pPr lvl="0" algn="just">
              <a:buFont typeface="Wingdings" panose="05000000000000000000" pitchFamily="2" charset="2"/>
              <a:buChar char="Ø"/>
            </a:pPr>
            <a:r>
              <a:rPr lang="fr-FR" dirty="0"/>
              <a:t>de la Fédération des Entreprises du Congo (FEC), </a:t>
            </a:r>
          </a:p>
          <a:p>
            <a:pPr lvl="0" algn="just">
              <a:buFont typeface="Wingdings" panose="05000000000000000000" pitchFamily="2" charset="2"/>
              <a:buChar char="Ø"/>
            </a:pPr>
            <a:r>
              <a:rPr lang="fr-FR" dirty="0"/>
              <a:t>du partenaire technique de la réforme, le Groupement SITAX. </a:t>
            </a:r>
          </a:p>
        </p:txBody>
      </p:sp>
    </p:spTree>
    <p:extLst>
      <p:ext uri="{BB962C8B-B14F-4D97-AF65-F5344CB8AC3E}">
        <p14:creationId xmlns:p14="http://schemas.microsoft.com/office/powerpoint/2010/main" val="637672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DEROULEMENT DES TRAVAUX</a:t>
            </a:r>
            <a:endParaRPr lang="fr-FR" dirty="0"/>
          </a:p>
        </p:txBody>
      </p:sp>
      <p:sp>
        <p:nvSpPr>
          <p:cNvPr id="3" name="Espace réservé du contenu 2"/>
          <p:cNvSpPr>
            <a:spLocks noGrp="1"/>
          </p:cNvSpPr>
          <p:nvPr>
            <p:ph idx="1"/>
          </p:nvPr>
        </p:nvSpPr>
        <p:spPr>
          <a:xfrm>
            <a:off x="200025" y="1266825"/>
            <a:ext cx="11639550" cy="5372100"/>
          </a:xfrm>
        </p:spPr>
        <p:txBody>
          <a:bodyPr>
            <a:normAutofit/>
          </a:bodyPr>
          <a:lstStyle/>
          <a:p>
            <a:pPr algn="just"/>
            <a:r>
              <a:rPr lang="fr-FR" dirty="0">
                <a:latin typeface="Garamond" panose="02020404030301010803" pitchFamily="18" charset="0"/>
                <a:ea typeface="Calibri" panose="020F0502020204030204" pitchFamily="34" charset="0"/>
                <a:cs typeface="Times New Roman" panose="02020603050405020304" pitchFamily="18" charset="0"/>
              </a:rPr>
              <a:t>La Commission </a:t>
            </a:r>
            <a:r>
              <a:rPr lang="fr-FR" dirty="0"/>
              <a:t>a tenu </a:t>
            </a:r>
            <a:r>
              <a:rPr lang="fr-FR" dirty="0" smtClean="0"/>
              <a:t>sept (7) </a:t>
            </a:r>
            <a:r>
              <a:rPr lang="fr-FR" dirty="0"/>
              <a:t>réunions, les 19, 22, 23 et 26 décembre 2025, ainsi que les 20 et 26 janvier, le 03 février 2026</a:t>
            </a:r>
            <a:r>
              <a:rPr lang="fr-FR" dirty="0">
                <a:latin typeface="Garamond" panose="02020404030301010803" pitchFamily="18" charset="0"/>
                <a:ea typeface="Calibri" panose="020F0502020204030204" pitchFamily="34" charset="0"/>
                <a:cs typeface="Times New Roman" panose="02020603050405020304" pitchFamily="18" charset="0"/>
              </a:rPr>
              <a:t> pour examin</a:t>
            </a:r>
            <a:r>
              <a:rPr lang="fr-FR" dirty="0">
                <a:latin typeface="Calibri" panose="020F0502020204030204" pitchFamily="34" charset="0"/>
                <a:ea typeface="Calibri" panose="020F0502020204030204" pitchFamily="34" charset="0"/>
                <a:cs typeface="Times New Roman" panose="02020603050405020304" pitchFamily="18" charset="0"/>
              </a:rPr>
              <a:t>er</a:t>
            </a:r>
            <a:r>
              <a:rPr lang="fr-FR" dirty="0">
                <a:latin typeface="Garamond" panose="02020404030301010803" pitchFamily="18" charset="0"/>
                <a:ea typeface="Calibri" panose="020F0502020204030204" pitchFamily="34" charset="0"/>
                <a:cs typeface="Times New Roman" panose="02020603050405020304" pitchFamily="18" charset="0"/>
              </a:rPr>
              <a:t> les cinquante-deux (52)  pr</a:t>
            </a:r>
            <a:r>
              <a:rPr lang="fr-FR" dirty="0">
                <a:latin typeface="Calibri" panose="020F0502020204030204" pitchFamily="34" charset="0"/>
                <a:ea typeface="Calibri" panose="020F0502020204030204" pitchFamily="34" charset="0"/>
                <a:cs typeface="Times New Roman" panose="02020603050405020304" pitchFamily="18" charset="0"/>
              </a:rPr>
              <a:t>é</a:t>
            </a:r>
            <a:r>
              <a:rPr lang="fr-FR" dirty="0">
                <a:latin typeface="Garamond" panose="02020404030301010803" pitchFamily="18" charset="0"/>
                <a:ea typeface="Calibri" panose="020F0502020204030204" pitchFamily="34" charset="0"/>
                <a:cs typeface="Times New Roman" panose="02020603050405020304" pitchFamily="18" charset="0"/>
              </a:rPr>
              <a:t>occupations soulev</a:t>
            </a:r>
            <a:r>
              <a:rPr lang="fr-FR" dirty="0">
                <a:latin typeface="Calibri" panose="020F0502020204030204" pitchFamily="34" charset="0"/>
                <a:ea typeface="Calibri" panose="020F0502020204030204" pitchFamily="34" charset="0"/>
                <a:cs typeface="Times New Roman" panose="02020603050405020304" pitchFamily="18" charset="0"/>
              </a:rPr>
              <a:t>é</a:t>
            </a:r>
            <a:r>
              <a:rPr lang="fr-FR" dirty="0">
                <a:latin typeface="Garamond" panose="02020404030301010803" pitchFamily="18" charset="0"/>
                <a:ea typeface="Calibri" panose="020F0502020204030204" pitchFamily="34" charset="0"/>
                <a:cs typeface="Times New Roman" panose="02020603050405020304" pitchFamily="18" charset="0"/>
              </a:rPr>
              <a:t>es par les </a:t>
            </a:r>
            <a:r>
              <a:rPr lang="fr-FR" dirty="0" smtClean="0">
                <a:latin typeface="Garamond" panose="02020404030301010803" pitchFamily="18" charset="0"/>
                <a:ea typeface="Calibri" panose="020F0502020204030204" pitchFamily="34" charset="0"/>
                <a:cs typeface="Times New Roman" panose="02020603050405020304" pitchFamily="18" charset="0"/>
              </a:rPr>
              <a:t>entreprises</a:t>
            </a:r>
          </a:p>
          <a:p>
            <a:pPr lvl="0" algn="just"/>
            <a:r>
              <a:rPr lang="fr-FR" dirty="0"/>
              <a:t>Les travaux se sont déroulés dans les salles de réunion des 12ᵉ et 14ᵉ étages du Centre Financier, sous la coordination du Directeur de Cabinet du Ministre des Finances, assisté de Monsieur Didier BOBWA WESE, Expert de la Cellule fiscale, douanes et réformes. </a:t>
            </a:r>
          </a:p>
          <a:p>
            <a:pPr lvl="0" algn="just"/>
            <a:r>
              <a:rPr lang="fr-FR" dirty="0"/>
              <a:t>La délégation de la FEC était composée de 23 personnes représentant les entreprises et quatre de l’administration de la FEC sous la conduite du  Directeur-Chef du Département Juridique, Social et Fiscal de la FEC</a:t>
            </a:r>
          </a:p>
          <a:p>
            <a:endParaRPr lang="fr-FR" dirty="0"/>
          </a:p>
        </p:txBody>
      </p:sp>
    </p:spTree>
    <p:extLst>
      <p:ext uri="{BB962C8B-B14F-4D97-AF65-F5344CB8AC3E}">
        <p14:creationId xmlns:p14="http://schemas.microsoft.com/office/powerpoint/2010/main" val="2186556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CARTOGRAPHIE DES PREOCCUPATIONS</a:t>
            </a:r>
            <a:endParaRPr lang="fr-FR" dirty="0"/>
          </a:p>
        </p:txBody>
      </p:sp>
      <p:sp>
        <p:nvSpPr>
          <p:cNvPr id="3" name="Espace réservé du contenu 2"/>
          <p:cNvSpPr>
            <a:spLocks noGrp="1"/>
          </p:cNvSpPr>
          <p:nvPr>
            <p:ph idx="1"/>
          </p:nvPr>
        </p:nvSpPr>
        <p:spPr/>
        <p:txBody>
          <a:bodyPr>
            <a:normAutofit fontScale="85000" lnSpcReduction="20000"/>
          </a:bodyPr>
          <a:lstStyle/>
          <a:p>
            <a:pPr marL="0" lvl="0" indent="0">
              <a:buNone/>
            </a:pPr>
            <a:r>
              <a:rPr lang="fr-FR" dirty="0"/>
              <a:t>LES PREOCCUPATIONS DES MEMBRES SONT REGROUPEES EN DEUX CATEGORIES:</a:t>
            </a:r>
          </a:p>
          <a:p>
            <a:pPr marL="0" lvl="0" indent="0">
              <a:buNone/>
            </a:pPr>
            <a:endParaRPr lang="fr-FR" dirty="0"/>
          </a:p>
          <a:p>
            <a:pPr marL="0" lvl="0" indent="0">
              <a:buNone/>
            </a:pPr>
            <a:r>
              <a:rPr lang="fr-FR" dirty="0"/>
              <a:t>ORDRE TECHNIQUE</a:t>
            </a:r>
          </a:p>
          <a:p>
            <a:pPr marL="0" lvl="0" indent="0">
              <a:buNone/>
            </a:pPr>
            <a:r>
              <a:rPr lang="fr-FR" dirty="0"/>
              <a:t> (i) l’utilisation de la plateforme e-DEF </a:t>
            </a:r>
            <a:r>
              <a:rPr lang="fr-FR" dirty="0" smtClean="0"/>
              <a:t>(e-UF et e-MCF) mise </a:t>
            </a:r>
            <a:r>
              <a:rPr lang="fr-FR" dirty="0"/>
              <a:t>à disposition par la DGI, </a:t>
            </a:r>
          </a:p>
          <a:p>
            <a:pPr marL="0" lvl="0" indent="0">
              <a:buNone/>
            </a:pPr>
            <a:r>
              <a:rPr lang="fr-FR" dirty="0"/>
              <a:t>(ii) la procédure d’homologation des SFE, </a:t>
            </a:r>
          </a:p>
          <a:p>
            <a:pPr marL="0" lvl="0" indent="0">
              <a:buNone/>
            </a:pPr>
            <a:r>
              <a:rPr lang="fr-FR" dirty="0"/>
              <a:t>(iii) l’utilisation des MCF physiques,</a:t>
            </a:r>
          </a:p>
          <a:p>
            <a:pPr marL="0" lvl="0" indent="0">
              <a:buNone/>
            </a:pPr>
            <a:endParaRPr lang="fr-FR" dirty="0"/>
          </a:p>
          <a:p>
            <a:pPr marL="0" lvl="0" indent="0">
              <a:buNone/>
            </a:pPr>
            <a:r>
              <a:rPr lang="fr-FR" dirty="0"/>
              <a:t>ORDRE OPERATIONNEL  </a:t>
            </a:r>
          </a:p>
          <a:p>
            <a:pPr marL="0" lvl="0" indent="0">
              <a:buNone/>
            </a:pPr>
            <a:r>
              <a:rPr lang="fr-FR" dirty="0"/>
              <a:t>(iv) la problématique de l’émission des factures pour certains secteurs spécifiques dont les prix sont réglementés ou régulés. (Transport aérien</a:t>
            </a:r>
            <a:r>
              <a:rPr lang="fr-FR" dirty="0" smtClean="0"/>
              <a:t>, stations-services, </a:t>
            </a:r>
            <a:r>
              <a:rPr lang="fr-FR" dirty="0"/>
              <a:t>jeux de hasard et pari, </a:t>
            </a:r>
            <a:r>
              <a:rPr lang="fr-FR" dirty="0" smtClean="0"/>
              <a:t>télécommunications…)</a:t>
            </a:r>
            <a:endParaRPr lang="fr-FR" dirty="0"/>
          </a:p>
        </p:txBody>
      </p:sp>
    </p:spTree>
    <p:extLst>
      <p:ext uri="{BB962C8B-B14F-4D97-AF65-F5344CB8AC3E}">
        <p14:creationId xmlns:p14="http://schemas.microsoft.com/office/powerpoint/2010/main" val="3937688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801311507"/>
              </p:ext>
            </p:extLst>
          </p:nvPr>
        </p:nvGraphicFramePr>
        <p:xfrm>
          <a:off x="1" y="885828"/>
          <a:ext cx="12138411" cy="6492240"/>
        </p:xfrm>
        <a:graphic>
          <a:graphicData uri="http://schemas.openxmlformats.org/drawingml/2006/table">
            <a:tbl>
              <a:tblPr firstRow="1" bandRow="1">
                <a:tableStyleId>{5C22544A-7EE6-4342-B048-85BDC9FD1C3A}</a:tableStyleId>
              </a:tblPr>
              <a:tblGrid>
                <a:gridCol w="3811911"/>
                <a:gridCol w="1225941"/>
                <a:gridCol w="1601072"/>
                <a:gridCol w="116840"/>
                <a:gridCol w="2059198"/>
                <a:gridCol w="1752713"/>
                <a:gridCol w="1570736"/>
              </a:tblGrid>
              <a:tr h="697155">
                <a:tc>
                  <a:txBody>
                    <a:bodyPr/>
                    <a:lstStyle/>
                    <a:p>
                      <a:pPr algn="ctr"/>
                      <a:r>
                        <a:rPr lang="fr-FR" sz="2000" dirty="0" smtClean="0">
                          <a:latin typeface="Century Gothic" panose="020B0502020202020204" pitchFamily="34" charset="0"/>
                        </a:rPr>
                        <a:t>NATURE DIFFICUTES</a:t>
                      </a:r>
                      <a:endParaRPr lang="fr-FR" sz="2000" dirty="0">
                        <a:latin typeface="Century Gothic" panose="020B0502020202020204" pitchFamily="34" charset="0"/>
                      </a:endParaRPr>
                    </a:p>
                  </a:txBody>
                  <a:tcPr/>
                </a:tc>
                <a:tc>
                  <a:txBody>
                    <a:bodyPr/>
                    <a:lstStyle/>
                    <a:p>
                      <a:pPr algn="ctr"/>
                      <a:r>
                        <a:rPr lang="fr-FR" sz="2000" dirty="0" smtClean="0">
                          <a:latin typeface="Century Gothic" panose="020B0502020202020204" pitchFamily="34" charset="0"/>
                        </a:rPr>
                        <a:t>Vidées</a:t>
                      </a:r>
                    </a:p>
                    <a:p>
                      <a:pPr algn="ctr"/>
                      <a:r>
                        <a:rPr lang="fr-FR" sz="2000" dirty="0" smtClean="0">
                          <a:latin typeface="Century Gothic" panose="020B0502020202020204" pitchFamily="34" charset="0"/>
                        </a:rPr>
                        <a:t>(38%)</a:t>
                      </a:r>
                      <a:endParaRPr lang="fr-FR" sz="2000" dirty="0">
                        <a:latin typeface="Century Gothic" panose="020B0502020202020204" pitchFamily="34" charset="0"/>
                      </a:endParaRPr>
                    </a:p>
                  </a:txBody>
                  <a:tcPr/>
                </a:tc>
                <a:tc>
                  <a:txBody>
                    <a:bodyPr/>
                    <a:lstStyle/>
                    <a:p>
                      <a:pPr algn="ctr"/>
                      <a:r>
                        <a:rPr lang="fr-FR" sz="2000" dirty="0" smtClean="0">
                          <a:latin typeface="Century Gothic" panose="020B0502020202020204" pitchFamily="34" charset="0"/>
                        </a:rPr>
                        <a:t>Non vidées (21%)</a:t>
                      </a:r>
                      <a:endParaRPr lang="fr-FR" sz="2000" dirty="0">
                        <a:latin typeface="Century Gothic" panose="020B0502020202020204" pitchFamily="34" charset="0"/>
                      </a:endParaRPr>
                    </a:p>
                  </a:txBody>
                  <a:tcPr/>
                </a:tc>
                <a:tc gridSpan="2">
                  <a:txBody>
                    <a:bodyPr/>
                    <a:lstStyle/>
                    <a:p>
                      <a:pPr algn="ctr"/>
                      <a:r>
                        <a:rPr lang="fr-FR" sz="2000" dirty="0" smtClean="0">
                          <a:latin typeface="Century Gothic" panose="020B0502020202020204" pitchFamily="34" charset="0"/>
                        </a:rPr>
                        <a:t>Rédirigées vers l’homologation</a:t>
                      </a:r>
                    </a:p>
                    <a:p>
                      <a:pPr algn="ctr"/>
                      <a:r>
                        <a:rPr lang="fr-FR" sz="2000" dirty="0" smtClean="0">
                          <a:latin typeface="Century Gothic" panose="020B0502020202020204" pitchFamily="34" charset="0"/>
                        </a:rPr>
                        <a:t>(8%)</a:t>
                      </a:r>
                      <a:endParaRPr lang="fr-FR" sz="2000" dirty="0">
                        <a:latin typeface="Century Gothic" panose="020B0502020202020204" pitchFamily="34" charset="0"/>
                      </a:endParaRPr>
                    </a:p>
                  </a:txBody>
                  <a:tcPr/>
                </a:tc>
                <a:tc hMerge="1">
                  <a:txBody>
                    <a:bodyPr/>
                    <a:lstStyle/>
                    <a:p>
                      <a:pPr algn="ctr"/>
                      <a:endParaRPr lang="fr-FR" sz="2000" dirty="0">
                        <a:latin typeface="Century Gothic" panose="020B0502020202020204" pitchFamily="34" charset="0"/>
                      </a:endParaRPr>
                    </a:p>
                  </a:txBody>
                  <a:tcPr/>
                </a:tc>
                <a:tc>
                  <a:txBody>
                    <a:bodyPr/>
                    <a:lstStyle/>
                    <a:p>
                      <a:pPr algn="ctr"/>
                      <a:r>
                        <a:rPr lang="fr-FR" sz="2000" dirty="0" smtClean="0">
                          <a:latin typeface="Century Gothic" panose="020B0502020202020204" pitchFamily="34" charset="0"/>
                        </a:rPr>
                        <a:t>Arbitrage du Ministre</a:t>
                      </a:r>
                    </a:p>
                    <a:p>
                      <a:pPr algn="ctr"/>
                      <a:r>
                        <a:rPr lang="fr-FR" sz="2000" dirty="0" smtClean="0">
                          <a:latin typeface="Century Gothic" panose="020B0502020202020204" pitchFamily="34" charset="0"/>
                        </a:rPr>
                        <a:t>(25%) </a:t>
                      </a:r>
                      <a:endParaRPr lang="fr-FR" sz="2000" dirty="0">
                        <a:latin typeface="Century Gothic" panose="020B0502020202020204" pitchFamily="34" charset="0"/>
                      </a:endParaRPr>
                    </a:p>
                  </a:txBody>
                  <a:tcPr/>
                </a:tc>
                <a:tc>
                  <a:txBody>
                    <a:bodyPr/>
                    <a:lstStyle/>
                    <a:p>
                      <a:pPr algn="ctr"/>
                      <a:r>
                        <a:rPr lang="fr-FR" sz="2000" dirty="0" smtClean="0">
                          <a:latin typeface="Century Gothic" panose="020B0502020202020204" pitchFamily="34" charset="0"/>
                        </a:rPr>
                        <a:t>Demande  dérogation(8%) </a:t>
                      </a:r>
                      <a:endParaRPr lang="fr-FR" sz="2000" dirty="0">
                        <a:latin typeface="Century Gothic" panose="020B0502020202020204" pitchFamily="34" charset="0"/>
                      </a:endParaRPr>
                    </a:p>
                  </a:txBody>
                  <a:tcPr/>
                </a:tc>
              </a:tr>
              <a:tr h="636532">
                <a:tc>
                  <a:txBody>
                    <a:bodyPr/>
                    <a:lstStyle/>
                    <a:p>
                      <a:r>
                        <a:rPr lang="fr-FR" sz="2400" b="1" dirty="0" smtClean="0">
                          <a:latin typeface="Century Gothic" panose="020B0502020202020204" pitchFamily="34" charset="0"/>
                        </a:rPr>
                        <a:t>I. Difficultés techniques </a:t>
                      </a:r>
                      <a:endParaRPr lang="fr-FR" sz="2400" b="1" dirty="0">
                        <a:latin typeface="Century Gothic" panose="020B0502020202020204" pitchFamily="34" charset="0"/>
                      </a:endParaRPr>
                    </a:p>
                  </a:txBody>
                  <a:tcPr/>
                </a:tc>
                <a:tc gridSpan="6">
                  <a:txBody>
                    <a:bodyPr/>
                    <a:lstStyle/>
                    <a:p>
                      <a:endParaRPr lang="fr-FR" sz="3600" dirty="0">
                        <a:solidFill>
                          <a:srgbClr val="FF0000"/>
                        </a:solidFill>
                        <a:latin typeface="Century Gothic" panose="020B0502020202020204" pitchFamily="34" charset="0"/>
                      </a:endParaRPr>
                    </a:p>
                  </a:txBody>
                  <a:tcPr/>
                </a:tc>
                <a:tc hMerge="1">
                  <a:txBody>
                    <a:bodyPr/>
                    <a:lstStyle/>
                    <a:p>
                      <a:endParaRPr lang="fr-FR" sz="3600" dirty="0">
                        <a:latin typeface="Century Gothic" panose="020B0502020202020204" pitchFamily="34" charset="0"/>
                      </a:endParaRPr>
                    </a:p>
                  </a:txBody>
                  <a:tcPr/>
                </a:tc>
                <a:tc hMerge="1">
                  <a:txBody>
                    <a:bodyPr/>
                    <a:lstStyle/>
                    <a:p>
                      <a:endParaRPr lang="fr-FR"/>
                    </a:p>
                  </a:txBody>
                  <a:tcPr/>
                </a:tc>
                <a:tc hMerge="1">
                  <a:txBody>
                    <a:bodyPr/>
                    <a:lstStyle/>
                    <a:p>
                      <a:endParaRPr lang="fr-FR" sz="3600" dirty="0">
                        <a:latin typeface="Century Gothic" panose="020B0502020202020204" pitchFamily="34" charset="0"/>
                      </a:endParaRPr>
                    </a:p>
                  </a:txBody>
                  <a:tcPr/>
                </a:tc>
                <a:tc hMerge="1">
                  <a:txBody>
                    <a:bodyPr/>
                    <a:lstStyle/>
                    <a:p>
                      <a:endParaRPr lang="fr-FR" sz="3600" dirty="0">
                        <a:latin typeface="Century Gothic" panose="020B0502020202020204" pitchFamily="34" charset="0"/>
                      </a:endParaRPr>
                    </a:p>
                  </a:txBody>
                  <a:tcPr/>
                </a:tc>
                <a:tc hMerge="1">
                  <a:txBody>
                    <a:bodyPr/>
                    <a:lstStyle/>
                    <a:p>
                      <a:endParaRPr lang="fr-FR" sz="3600" dirty="0">
                        <a:latin typeface="Century Gothic" panose="020B0502020202020204" pitchFamily="34" charset="0"/>
                      </a:endParaRPr>
                    </a:p>
                  </a:txBody>
                  <a:tcPr/>
                </a:tc>
              </a:tr>
              <a:tr h="636532">
                <a:tc>
                  <a:txBody>
                    <a:bodyPr/>
                    <a:lstStyle/>
                    <a:p>
                      <a:r>
                        <a:rPr lang="fr-FR" sz="2400" dirty="0" smtClean="0">
                          <a:latin typeface="Century Gothic" panose="020B0502020202020204" pitchFamily="34" charset="0"/>
                        </a:rPr>
                        <a:t>I.1. utilisation des MCF</a:t>
                      </a:r>
                      <a:endParaRPr lang="fr-FR" sz="24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4</a:t>
                      </a:r>
                      <a:endParaRPr lang="fr-FR" sz="3600" dirty="0">
                        <a:latin typeface="Century Gothic" panose="020B0502020202020204" pitchFamily="34" charset="0"/>
                      </a:endParaRPr>
                    </a:p>
                  </a:txBody>
                  <a:tcPr/>
                </a:tc>
                <a:tc gridSpan="2">
                  <a:txBody>
                    <a:bodyPr/>
                    <a:lstStyle/>
                    <a:p>
                      <a:r>
                        <a:rPr lang="fr-FR" sz="3600" dirty="0" smtClean="0">
                          <a:latin typeface="Century Gothic" panose="020B0502020202020204" pitchFamily="34" charset="0"/>
                        </a:rPr>
                        <a:t>2</a:t>
                      </a:r>
                      <a:endParaRPr lang="fr-FR" sz="3600" dirty="0">
                        <a:latin typeface="Century Gothic" panose="020B0502020202020204" pitchFamily="34" charset="0"/>
                      </a:endParaRPr>
                    </a:p>
                  </a:txBody>
                  <a:tcPr/>
                </a:tc>
                <a:tc hMerge="1">
                  <a:txBody>
                    <a:bodyPr/>
                    <a:lstStyle/>
                    <a:p>
                      <a:endParaRPr lang="fr-F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r>
              <a:tr h="818399">
                <a:tc>
                  <a:txBody>
                    <a:bodyPr/>
                    <a:lstStyle/>
                    <a:p>
                      <a:r>
                        <a:rPr lang="fr-FR" sz="2400" dirty="0" smtClean="0">
                          <a:latin typeface="Century Gothic" panose="020B0502020202020204" pitchFamily="34" charset="0"/>
                        </a:rPr>
                        <a:t>I.2.demandes d’homologation SFE</a:t>
                      </a:r>
                      <a:endParaRPr lang="fr-FR" sz="24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3</a:t>
                      </a:r>
                      <a:endParaRPr lang="fr-FR" sz="3600" dirty="0">
                        <a:latin typeface="Century Gothic" panose="020B0502020202020204" pitchFamily="34" charset="0"/>
                      </a:endParaRPr>
                    </a:p>
                  </a:txBody>
                  <a:tcPr/>
                </a:tc>
                <a:tc gridSpan="2">
                  <a:txBody>
                    <a:bodyPr/>
                    <a:lstStyle/>
                    <a:p>
                      <a:r>
                        <a:rPr lang="fr-FR" sz="3600" dirty="0" smtClean="0">
                          <a:latin typeface="Century Gothic" panose="020B0502020202020204" pitchFamily="34" charset="0"/>
                        </a:rPr>
                        <a:t>4</a:t>
                      </a:r>
                      <a:endParaRPr lang="fr-FR" sz="3600" dirty="0">
                        <a:latin typeface="Century Gothic" panose="020B0502020202020204" pitchFamily="34" charset="0"/>
                      </a:endParaRPr>
                    </a:p>
                  </a:txBody>
                  <a:tcPr/>
                </a:tc>
                <a:tc hMerge="1">
                  <a:txBody>
                    <a:bodyPr/>
                    <a:lstStyle/>
                    <a:p>
                      <a:endParaRPr lang="fr-F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1</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r>
              <a:tr h="818399">
                <a:tc>
                  <a:txBody>
                    <a:bodyPr/>
                    <a:lstStyle/>
                    <a:p>
                      <a:r>
                        <a:rPr lang="fr-FR" sz="2400" dirty="0" smtClean="0">
                          <a:latin typeface="Century Gothic" panose="020B0502020202020204" pitchFamily="34" charset="0"/>
                        </a:rPr>
                        <a:t>I.3. Utilisation des plateformes e-DEF </a:t>
                      </a:r>
                      <a:endParaRPr lang="fr-FR" sz="24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12</a:t>
                      </a:r>
                      <a:endParaRPr lang="fr-FR" sz="3600" dirty="0">
                        <a:latin typeface="Century Gothic" panose="020B0502020202020204" pitchFamily="34" charset="0"/>
                      </a:endParaRPr>
                    </a:p>
                  </a:txBody>
                  <a:tcPr/>
                </a:tc>
                <a:tc gridSpan="2">
                  <a:txBody>
                    <a:bodyPr/>
                    <a:lstStyle/>
                    <a:p>
                      <a:r>
                        <a:rPr lang="fr-FR" sz="3600" dirty="0" smtClean="0">
                          <a:latin typeface="Century Gothic" panose="020B0502020202020204" pitchFamily="34" charset="0"/>
                        </a:rPr>
                        <a:t>5</a:t>
                      </a:r>
                      <a:endParaRPr lang="fr-FR" sz="3600" dirty="0">
                        <a:latin typeface="Century Gothic" panose="020B0502020202020204" pitchFamily="34" charset="0"/>
                      </a:endParaRPr>
                    </a:p>
                  </a:txBody>
                  <a:tcPr/>
                </a:tc>
                <a:tc hMerge="1">
                  <a:txBody>
                    <a:bodyPr/>
                    <a:lstStyle/>
                    <a:p>
                      <a:endParaRPr lang="fr-FR"/>
                    </a:p>
                  </a:txBody>
                  <a:tcPr/>
                </a:tc>
                <a:tc>
                  <a:txBody>
                    <a:bodyPr/>
                    <a:lstStyle/>
                    <a:p>
                      <a:r>
                        <a:rPr lang="fr-FR" sz="3600" dirty="0" smtClean="0">
                          <a:latin typeface="Century Gothic" panose="020B0502020202020204" pitchFamily="34" charset="0"/>
                        </a:rPr>
                        <a:t>4</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13</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r>
              <a:tr h="818399">
                <a:tc>
                  <a:txBody>
                    <a:bodyPr/>
                    <a:lstStyle/>
                    <a:p>
                      <a:r>
                        <a:rPr lang="fr-FR" sz="2400" b="1" dirty="0" smtClean="0">
                          <a:latin typeface="Century Gothic" panose="020B0502020202020204" pitchFamily="34" charset="0"/>
                        </a:rPr>
                        <a:t>II. Difficultés opérationnelles</a:t>
                      </a:r>
                      <a:r>
                        <a:rPr lang="fr-FR" sz="2400" b="1" baseline="0" dirty="0" smtClean="0">
                          <a:latin typeface="Century Gothic" panose="020B0502020202020204" pitchFamily="34" charset="0"/>
                        </a:rPr>
                        <a:t> </a:t>
                      </a:r>
                      <a:endParaRPr lang="fr-FR" sz="2400" b="1" dirty="0">
                        <a:latin typeface="Century Gothic" panose="020B0502020202020204" pitchFamily="34" charset="0"/>
                      </a:endParaRPr>
                    </a:p>
                  </a:txBody>
                  <a:tcPr/>
                </a:tc>
                <a:tc gridSpan="6">
                  <a:txBody>
                    <a:bodyPr/>
                    <a:lstStyle/>
                    <a:p>
                      <a:endParaRPr lang="fr-FR" sz="3600" dirty="0">
                        <a:latin typeface="Century Gothic" panose="020B0502020202020204" pitchFamily="34" charset="0"/>
                      </a:endParaRPr>
                    </a:p>
                  </a:txBody>
                  <a:tcPr/>
                </a:tc>
                <a:tc hMerge="1">
                  <a:txBody>
                    <a:bodyPr/>
                    <a:lstStyle/>
                    <a:p>
                      <a:endParaRPr lang="fr-FR" sz="3600" dirty="0">
                        <a:latin typeface="Century Gothic" panose="020B0502020202020204" pitchFamily="34" charset="0"/>
                      </a:endParaRPr>
                    </a:p>
                  </a:txBody>
                  <a:tcPr/>
                </a:tc>
                <a:tc hMerge="1">
                  <a:txBody>
                    <a:bodyPr/>
                    <a:lstStyle/>
                    <a:p>
                      <a:endParaRPr lang="fr-FR"/>
                    </a:p>
                  </a:txBody>
                  <a:tcPr/>
                </a:tc>
                <a:tc hMerge="1">
                  <a:txBody>
                    <a:bodyPr/>
                    <a:lstStyle/>
                    <a:p>
                      <a:endParaRPr lang="fr-FR" sz="3600" dirty="0">
                        <a:latin typeface="Century Gothic" panose="020B0502020202020204" pitchFamily="34" charset="0"/>
                      </a:endParaRPr>
                    </a:p>
                  </a:txBody>
                  <a:tcPr/>
                </a:tc>
                <a:tc hMerge="1">
                  <a:txBody>
                    <a:bodyPr/>
                    <a:lstStyle/>
                    <a:p>
                      <a:endParaRPr lang="fr-FR" sz="3600" dirty="0">
                        <a:latin typeface="Century Gothic" panose="020B0502020202020204" pitchFamily="34" charset="0"/>
                      </a:endParaRPr>
                    </a:p>
                  </a:txBody>
                  <a:tcPr/>
                </a:tc>
                <a:tc hMerge="1">
                  <a:txBody>
                    <a:bodyPr/>
                    <a:lstStyle/>
                    <a:p>
                      <a:endParaRPr lang="fr-FR" sz="3600" dirty="0">
                        <a:latin typeface="Century Gothic" panose="020B0502020202020204" pitchFamily="34" charset="0"/>
                      </a:endParaRPr>
                    </a:p>
                  </a:txBody>
                  <a:tcPr/>
                </a:tc>
              </a:tr>
              <a:tr h="1727731">
                <a:tc>
                  <a:txBody>
                    <a:bodyPr/>
                    <a:lstStyle/>
                    <a:p>
                      <a:r>
                        <a:rPr lang="fr-FR" sz="1800" dirty="0" smtClean="0">
                          <a:latin typeface="Century Gothic" panose="020B0502020202020204" pitchFamily="34" charset="0"/>
                        </a:rPr>
                        <a:t>Secteurs spécifiques:</a:t>
                      </a:r>
                      <a:r>
                        <a:rPr lang="fr-FR" sz="1800" baseline="0" dirty="0" smtClean="0">
                          <a:latin typeface="Century Gothic" panose="020B0502020202020204" pitchFamily="34" charset="0"/>
                        </a:rPr>
                        <a:t> </a:t>
                      </a:r>
                      <a:r>
                        <a:rPr lang="fr-FR" sz="1800" dirty="0" smtClean="0">
                          <a:latin typeface="Century Gothic" panose="020B0502020202020204" pitchFamily="34" charset="0"/>
                        </a:rPr>
                        <a:t>transport aérien</a:t>
                      </a:r>
                      <a:r>
                        <a:rPr lang="fr-FR" sz="1800" baseline="0" dirty="0" smtClean="0">
                          <a:latin typeface="Century Gothic" panose="020B0502020202020204" pitchFamily="34" charset="0"/>
                        </a:rPr>
                        <a:t>, distribution des produits pétroliers, agences de voyage, jeux d’argents et paris sportifs, télécommunication (dealer) etc…</a:t>
                      </a:r>
                      <a:endParaRPr lang="fr-FR" sz="18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gridSpan="2">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hMerge="1">
                  <a:txBody>
                    <a:bodyPr/>
                    <a:lstStyle/>
                    <a:p>
                      <a:endParaRPr lang="fr-F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0</a:t>
                      </a:r>
                      <a:endParaRPr lang="fr-FR" sz="3600" dirty="0">
                        <a:latin typeface="Century Gothic" panose="020B0502020202020204" pitchFamily="34" charset="0"/>
                      </a:endParaRPr>
                    </a:p>
                  </a:txBody>
                  <a:tcPr/>
                </a:tc>
                <a:tc>
                  <a:txBody>
                    <a:bodyPr/>
                    <a:lstStyle/>
                    <a:p>
                      <a:r>
                        <a:rPr lang="fr-FR" sz="3600" dirty="0" smtClean="0">
                          <a:latin typeface="Century Gothic" panose="020B0502020202020204" pitchFamily="34" charset="0"/>
                        </a:rPr>
                        <a:t>4</a:t>
                      </a:r>
                      <a:endParaRPr lang="fr-FR" sz="3600" dirty="0">
                        <a:latin typeface="Century Gothic" panose="020B0502020202020204" pitchFamily="34" charset="0"/>
                      </a:endParaRPr>
                    </a:p>
                  </a:txBody>
                  <a:tcPr/>
                </a:tc>
              </a:tr>
            </a:tbl>
          </a:graphicData>
        </a:graphic>
      </p:graphicFrame>
      <p:sp>
        <p:nvSpPr>
          <p:cNvPr id="4" name="Rectangle à coins arrondis 3"/>
          <p:cNvSpPr/>
          <p:nvPr/>
        </p:nvSpPr>
        <p:spPr>
          <a:xfrm>
            <a:off x="0" y="114300"/>
            <a:ext cx="12192000" cy="7715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t>Tableau résumant </a:t>
            </a:r>
            <a:r>
              <a:rPr lang="fr-FR" sz="3200" b="1" dirty="0"/>
              <a:t>l</a:t>
            </a:r>
            <a:r>
              <a:rPr lang="fr-FR" sz="3200" b="1" dirty="0" smtClean="0"/>
              <a:t>es résolutions formulées par la commission </a:t>
            </a:r>
            <a:endParaRPr lang="fr-FR" sz="3200" b="1" dirty="0"/>
          </a:p>
        </p:txBody>
      </p:sp>
    </p:spTree>
    <p:extLst>
      <p:ext uri="{BB962C8B-B14F-4D97-AF65-F5344CB8AC3E}">
        <p14:creationId xmlns:p14="http://schemas.microsoft.com/office/powerpoint/2010/main" val="4222233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10" name="Espace réservé du contenu 9"/>
          <p:cNvGraphicFramePr>
            <a:graphicFrameLocks noGrp="1"/>
          </p:cNvGraphicFramePr>
          <p:nvPr>
            <p:ph idx="1"/>
            <p:extLst>
              <p:ext uri="{D42A27DB-BD31-4B8C-83A1-F6EECF244321}">
                <p14:modId xmlns:p14="http://schemas.microsoft.com/office/powerpoint/2010/main" val="706141287"/>
              </p:ext>
            </p:extLst>
          </p:nvPr>
        </p:nvGraphicFramePr>
        <p:xfrm>
          <a:off x="0" y="1354348"/>
          <a:ext cx="12192000" cy="4989962"/>
        </p:xfrm>
        <a:graphic>
          <a:graphicData uri="http://schemas.openxmlformats.org/drawingml/2006/table">
            <a:tbl>
              <a:tblPr firstRow="1" bandRow="1">
                <a:tableStyleId>{5C22544A-7EE6-4342-B048-85BDC9FD1C3A}</a:tableStyleId>
              </a:tblPr>
              <a:tblGrid>
                <a:gridCol w="638438"/>
                <a:gridCol w="4250697"/>
                <a:gridCol w="6373213"/>
                <a:gridCol w="929652"/>
              </a:tblGrid>
              <a:tr h="373811">
                <a:tc>
                  <a:txBody>
                    <a:bodyPr/>
                    <a:lstStyle/>
                    <a:p>
                      <a:pPr algn="ctr">
                        <a:lnSpc>
                          <a:spcPct val="107000"/>
                        </a:lnSpc>
                        <a:spcAft>
                          <a:spcPts val="0"/>
                        </a:spcAft>
                      </a:pPr>
                      <a:r>
                        <a:rPr lang="fr-FR" sz="105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05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05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05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58508">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Century Gothic" panose="020B0502020202020204" pitchFamily="34" charset="0"/>
                          <a:ea typeface="Calibri" panose="020F0502020204030204" pitchFamily="34" charset="0"/>
                          <a:cs typeface="Times New Roman" panose="02020603050405020304" pitchFamily="18" charset="0"/>
                        </a:rPr>
                        <a:t> Absence de manuel d’utilisation du MCF physique devant permettre de finaliser l’intégration des spécifications </a:t>
                      </a:r>
                      <a:r>
                        <a:rPr lang="fr-FR" sz="1400" dirty="0" smtClean="0">
                          <a:effectLst/>
                          <a:latin typeface="Century Gothic" panose="020B0502020202020204" pitchFamily="34" charset="0"/>
                          <a:ea typeface="Calibri" panose="020F0502020204030204" pitchFamily="34" charset="0"/>
                          <a:cs typeface="Times New Roman" panose="02020603050405020304" pitchFamily="18" charset="0"/>
                        </a:rPr>
                        <a:t>techniques</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La commission recommande à la DGI de transmettre également à la FEC, par voie électronique, le manuel d’utilisation du MCF physique pour diffusion auprès de ses </a:t>
                      </a:r>
                      <a:r>
                        <a:rPr lang="fr-FR" sz="1400" dirty="0" smtClean="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membres.  </a:t>
                      </a:r>
                      <a:endParaRPr lang="fr-FR" sz="1400" dirty="0" smtClean="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Century Gothic" panose="020B0502020202020204" pitchFamily="34" charset="0"/>
                          <a:ea typeface="Calibri" panose="020F0502020204030204" pitchFamily="34" charset="0"/>
                          <a:cs typeface="Times New Roman" panose="02020603050405020304" pitchFamily="18" charset="0"/>
                        </a:rPr>
                        <a:t>vidée</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r>
              <a:tr h="963631">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effectLst/>
                          <a:latin typeface="Century Gothic" panose="020B0502020202020204" pitchFamily="34" charset="0"/>
                          <a:ea typeface="Calibri" panose="020F0502020204030204" pitchFamily="34" charset="0"/>
                          <a:cs typeface="Times New Roman" panose="02020603050405020304" pitchFamily="18" charset="0"/>
                        </a:rPr>
                        <a:t>Non interfaçage et incompatibilité entre le MCF </a:t>
                      </a:r>
                      <a:r>
                        <a:rPr lang="fr-FR" sz="1400" dirty="0" smtClean="0">
                          <a:effectLst/>
                          <a:latin typeface="Century Gothic" panose="020B0502020202020204" pitchFamily="34" charset="0"/>
                          <a:ea typeface="Calibri" panose="020F0502020204030204" pitchFamily="34" charset="0"/>
                          <a:cs typeface="Times New Roman" panose="02020603050405020304" pitchFamily="18" charset="0"/>
                        </a:rPr>
                        <a:t>et le </a:t>
                      </a:r>
                      <a:r>
                        <a:rPr lang="fr-FR" sz="1400" dirty="0">
                          <a:effectLst/>
                          <a:latin typeface="Century Gothic" panose="020B0502020202020204" pitchFamily="34" charset="0"/>
                          <a:ea typeface="Calibri" panose="020F0502020204030204" pitchFamily="34" charset="0"/>
                          <a:cs typeface="Times New Roman" panose="02020603050405020304" pitchFamily="18" charset="0"/>
                        </a:rPr>
                        <a:t>SFE ne permettant pas aux entreprises de réaliser les 26 tests </a:t>
                      </a:r>
                      <a:r>
                        <a:rPr lang="fr-FR" sz="1400" dirty="0" smtClean="0">
                          <a:effectLst/>
                          <a:latin typeface="Century Gothic" panose="020B0502020202020204" pitchFamily="34" charset="0"/>
                          <a:ea typeface="Calibri" panose="020F0502020204030204" pitchFamily="34" charset="0"/>
                          <a:cs typeface="Times New Roman" panose="02020603050405020304" pitchFamily="18" charset="0"/>
                        </a:rPr>
                        <a:t>physiques.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La commission recommande à la FEC de recenser les entreprises qui rencontrent cette difficulté pour une prise en charge appropriée par le service support de la DGI via le canal communiqué.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Century Gothic" panose="020B0502020202020204" pitchFamily="34" charset="0"/>
                          <a:ea typeface="Calibri" panose="020F0502020204030204" pitchFamily="34" charset="0"/>
                          <a:cs typeface="Times New Roman" panose="02020603050405020304" pitchFamily="18" charset="0"/>
                        </a:rPr>
                        <a:t>vidée</a:t>
                      </a:r>
                      <a:r>
                        <a:rPr lang="fr-FR" sz="1400" b="1" dirty="0">
                          <a:solidFill>
                            <a:srgbClr val="538135"/>
                          </a:solidFill>
                          <a:effectLst/>
                          <a:latin typeface="Century Gothic" panose="020B0502020202020204" pitchFamily="34" charset="0"/>
                          <a:ea typeface="Calibri" panose="020F0502020204030204" pitchFamily="34" charset="0"/>
                          <a:cs typeface="Times New Roman" panose="02020603050405020304" pitchFamily="18" charset="0"/>
                        </a:rPr>
                        <a:t>.</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r>
              <a:tr h="2113472">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Century Gothic" panose="020B0502020202020204" pitchFamily="34" charset="0"/>
                          <a:ea typeface="Calibri" panose="020F0502020204030204" pitchFamily="34" charset="0"/>
                          <a:cs typeface="Times New Roman" panose="02020603050405020304" pitchFamily="18" charset="0"/>
                        </a:rPr>
                        <a:t>Mise à la disposition des entreprises des MCF non fonctionnels.</a:t>
                      </a:r>
                    </a:p>
                  </a:txBody>
                  <a:tcPr marL="68580" marR="68580" marT="0" marB="0"/>
                </a:tc>
                <a:tc>
                  <a:txBody>
                    <a:bodyPr/>
                    <a:lstStyle/>
                    <a:p>
                      <a:pPr algn="just">
                        <a:lnSpc>
                          <a:spcPct val="107000"/>
                        </a:lnSpc>
                        <a:spcAft>
                          <a:spcPts val="0"/>
                        </a:spcAft>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La commission recommande à la DGI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d</a:t>
                      </a:r>
                      <a:r>
                        <a:rPr lang="fr-FR" sz="1400" dirty="0" smtClean="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’approcher </a:t>
                      </a: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tous les assujettis ayant obtenu les MCF physiques avec les SIM </a:t>
                      </a:r>
                      <a:r>
                        <a:rPr lang="fr-FR" sz="1400" dirty="0" err="1">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Airtel</a:t>
                      </a: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pour se rassurer de leur correct fonctionnement et le cas échéant de rappeler tous les MCF non fonctionnels et les remplacer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Diffuser les contacts des techniciens présents dans les différents sites de retrait des MCF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Mettre en place une procédure de prise en charge des plaintes des assujettis.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La commission recommande également à la FEC de recenser tous les assujettis qui </a:t>
                      </a:r>
                      <a:r>
                        <a:rPr lang="fr-FR" sz="1400" dirty="0" smtClean="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rencontrent </a:t>
                      </a:r>
                      <a:r>
                        <a:rPr lang="fr-FR" sz="14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les difficultés de fonctionnement de MCF. </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smtClean="0">
                          <a:solidFill>
                            <a:srgbClr val="4472C4"/>
                          </a:solidFill>
                          <a:effectLst/>
                          <a:latin typeface="Century Gothic" panose="020B0502020202020204" pitchFamily="34" charset="0"/>
                          <a:ea typeface="Calibri" panose="020F0502020204030204" pitchFamily="34" charset="0"/>
                          <a:cs typeface="Times New Roman" panose="02020603050405020304" pitchFamily="18" charset="0"/>
                        </a:rPr>
                        <a:t>Non</a:t>
                      </a:r>
                      <a:r>
                        <a:rPr lang="fr-FR" sz="1400" baseline="0" dirty="0" smtClean="0">
                          <a:solidFill>
                            <a:srgbClr val="4472C4"/>
                          </a:solidFill>
                          <a:effectLst/>
                          <a:latin typeface="Century Gothic" panose="020B0502020202020204" pitchFamily="34" charset="0"/>
                          <a:ea typeface="Calibri" panose="020F0502020204030204" pitchFamily="34" charset="0"/>
                          <a:cs typeface="Times New Roman" panose="02020603050405020304" pitchFamily="18" charset="0"/>
                        </a:rPr>
                        <a:t> </a:t>
                      </a:r>
                      <a:r>
                        <a:rPr lang="fr-FR" sz="1400" dirty="0" smtClean="0">
                          <a:solidFill>
                            <a:srgbClr val="4472C4"/>
                          </a:solidFill>
                          <a:effectLst/>
                          <a:latin typeface="Century Gothic" panose="020B0502020202020204" pitchFamily="34" charset="0"/>
                          <a:ea typeface="Calibri" panose="020F0502020204030204" pitchFamily="34" charset="0"/>
                          <a:cs typeface="Times New Roman" panose="02020603050405020304" pitchFamily="18" charset="0"/>
                        </a:rPr>
                        <a:t>vidée</a:t>
                      </a:r>
                      <a:endParaRPr lang="fr-FR"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Rectangle à coins arrondis 3"/>
          <p:cNvSpPr/>
          <p:nvPr/>
        </p:nvSpPr>
        <p:spPr>
          <a:xfrm>
            <a:off x="0" y="0"/>
            <a:ext cx="12192000" cy="1354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dirty="0" smtClean="0"/>
              <a:t>RESOLUTIONS DETAILLEES</a:t>
            </a:r>
          </a:p>
          <a:p>
            <a:pPr algn="ctr"/>
            <a:r>
              <a:rPr lang="fr-FR" sz="4800" dirty="0" smtClean="0"/>
              <a:t> I.1. Fonctionnement MCF</a:t>
            </a:r>
            <a:endParaRPr lang="fr-FR" sz="4800" dirty="0"/>
          </a:p>
        </p:txBody>
      </p:sp>
    </p:spTree>
    <p:extLst>
      <p:ext uri="{BB962C8B-B14F-4D97-AF65-F5344CB8AC3E}">
        <p14:creationId xmlns:p14="http://schemas.microsoft.com/office/powerpoint/2010/main" val="1245254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10" name="Espace réservé du contenu 9"/>
          <p:cNvGraphicFramePr>
            <a:graphicFrameLocks noGrp="1"/>
          </p:cNvGraphicFramePr>
          <p:nvPr>
            <p:ph idx="1"/>
            <p:extLst>
              <p:ext uri="{D42A27DB-BD31-4B8C-83A1-F6EECF244321}">
                <p14:modId xmlns:p14="http://schemas.microsoft.com/office/powerpoint/2010/main" val="1298506129"/>
              </p:ext>
            </p:extLst>
          </p:nvPr>
        </p:nvGraphicFramePr>
        <p:xfrm>
          <a:off x="104775" y="1209674"/>
          <a:ext cx="11991976" cy="6114713"/>
        </p:xfrm>
        <a:graphic>
          <a:graphicData uri="http://schemas.openxmlformats.org/drawingml/2006/table">
            <a:tbl>
              <a:tblPr firstRow="1" bandRow="1">
                <a:tableStyleId>{5C22544A-7EE6-4342-B048-85BDC9FD1C3A}</a:tableStyleId>
              </a:tblPr>
              <a:tblGrid>
                <a:gridCol w="627964"/>
                <a:gridCol w="4180959"/>
                <a:gridCol w="4935152"/>
                <a:gridCol w="2247901"/>
              </a:tblGrid>
              <a:tr h="525779">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301080">
                <a:tc>
                  <a:txBody>
                    <a:bodyPr/>
                    <a:lstStyle/>
                    <a:p>
                      <a:pPr algn="ctr">
                        <a:lnSpc>
                          <a:spcPct val="107000"/>
                        </a:lnSpc>
                        <a:spcAft>
                          <a:spcPts val="0"/>
                        </a:spcAft>
                      </a:pPr>
                      <a:r>
                        <a:rPr lang="fr-FR" sz="1800" dirty="0">
                          <a:effectLst/>
                          <a:latin typeface="Garamond" panose="02020404030301010803" pitchFamily="18" charset="0"/>
                          <a:ea typeface="Calibri" panose="020F0502020204030204" pitchFamily="34" charset="0"/>
                          <a:cs typeface="Times New Roman" panose="02020603050405020304" pitchFamily="18" charset="0"/>
                        </a:rPr>
                        <a:t>4</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dirty="0">
                          <a:effectLst/>
                          <a:latin typeface="Century Gothic" panose="020B0502020202020204" pitchFamily="34" charset="0"/>
                          <a:ea typeface="Calibri" panose="020F0502020204030204" pitchFamily="34" charset="0"/>
                          <a:cs typeface="Times New Roman" panose="02020603050405020304" pitchFamily="18" charset="0"/>
                        </a:rPr>
                        <a:t>Problème technique récurrent liés à l’installation du MCF pour amorcer la phase test (perturbation, blocage et impossibilité de se connecter au serveur) « </a:t>
                      </a:r>
                      <a:r>
                        <a:rPr lang="fr-FR" sz="1800" dirty="0" err="1">
                          <a:effectLst/>
                          <a:latin typeface="Century Gothic" panose="020B0502020202020204" pitchFamily="34" charset="0"/>
                          <a:ea typeface="Calibri" panose="020F0502020204030204" pitchFamily="34" charset="0"/>
                          <a:cs typeface="Times New Roman" panose="02020603050405020304" pitchFamily="18" charset="0"/>
                        </a:rPr>
                        <a:t>requesting</a:t>
                      </a:r>
                      <a:r>
                        <a:rPr lang="fr-FR" sz="1800" dirty="0">
                          <a:effectLst/>
                          <a:latin typeface="Century Gothic" panose="020B0502020202020204" pitchFamily="34" charset="0"/>
                          <a:ea typeface="Calibri" panose="020F0502020204030204" pitchFamily="34" charset="0"/>
                          <a:cs typeface="Times New Roman" panose="02020603050405020304" pitchFamily="18" charset="0"/>
                        </a:rPr>
                        <a:t> … </a:t>
                      </a:r>
                      <a:r>
                        <a:rPr lang="fr-FR" sz="1800" dirty="0" err="1">
                          <a:effectLst/>
                          <a:latin typeface="Century Gothic" panose="020B0502020202020204" pitchFamily="34" charset="0"/>
                          <a:ea typeface="Calibri" panose="020F0502020204030204" pitchFamily="34" charset="0"/>
                          <a:cs typeface="Times New Roman" panose="02020603050405020304" pitchFamily="18" charset="0"/>
                        </a:rPr>
                        <a:t>cannot</a:t>
                      </a:r>
                      <a:r>
                        <a:rPr lang="fr-FR" sz="1800" dirty="0">
                          <a:effectLst/>
                          <a:latin typeface="Century Gothic" panose="020B0502020202020204" pitchFamily="34" charset="0"/>
                          <a:ea typeface="Calibri" panose="020F0502020204030204" pitchFamily="34" charset="0"/>
                          <a:cs typeface="Times New Roman" panose="02020603050405020304" pitchFamily="18" charset="0"/>
                        </a:rPr>
                        <a:t> </a:t>
                      </a:r>
                      <a:r>
                        <a:rPr lang="fr-FR" sz="1800" dirty="0" err="1">
                          <a:effectLst/>
                          <a:latin typeface="Century Gothic" panose="020B0502020202020204" pitchFamily="34" charset="0"/>
                          <a:ea typeface="Calibri" panose="020F0502020204030204" pitchFamily="34" charset="0"/>
                          <a:cs typeface="Times New Roman" panose="02020603050405020304" pitchFamily="18" charset="0"/>
                        </a:rPr>
                        <a:t>connect</a:t>
                      </a:r>
                      <a:r>
                        <a:rPr lang="fr-FR" sz="1800" dirty="0">
                          <a:effectLst/>
                          <a:latin typeface="Century Gothic" panose="020B0502020202020204" pitchFamily="34" charset="0"/>
                          <a:ea typeface="Calibri" panose="020F0502020204030204" pitchFamily="34" charset="0"/>
                          <a:cs typeface="Times New Roman" panose="02020603050405020304" pitchFamily="18" charset="0"/>
                        </a:rPr>
                        <a:t> socket ». </a:t>
                      </a:r>
                    </a:p>
                  </a:txBody>
                  <a:tcPr marL="68580" marR="68580" marT="0" marB="0"/>
                </a:tc>
                <a:tc>
                  <a:txBody>
                    <a:bodyPr/>
                    <a:lstStyle/>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Il a été recommandé à la FEC de recenser les entreprises qui continuent à rencontrer ce problème de connectivité.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8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gn="just">
                        <a:lnSpc>
                          <a:spcPct val="107000"/>
                        </a:lnSpc>
                        <a:spcAft>
                          <a:spcPts val="0"/>
                        </a:spcAft>
                      </a:pPr>
                      <a:r>
                        <a:rPr lang="fr-FR" sz="1800" dirty="0" smtClean="0">
                          <a:solidFill>
                            <a:srgbClr val="4472C4"/>
                          </a:solidFill>
                          <a:effectLst/>
                          <a:latin typeface="Century Gothic" panose="020B0502020202020204" pitchFamily="34" charset="0"/>
                          <a:ea typeface="Calibri" panose="020F0502020204030204" pitchFamily="34" charset="0"/>
                          <a:cs typeface="Times New Roman" panose="02020603050405020304" pitchFamily="18" charset="0"/>
                        </a:rPr>
                        <a:t>Non</a:t>
                      </a:r>
                      <a:r>
                        <a:rPr lang="fr-FR" sz="1800" baseline="0" dirty="0" smtClean="0">
                          <a:solidFill>
                            <a:srgbClr val="4472C4"/>
                          </a:solidFill>
                          <a:effectLst/>
                          <a:latin typeface="Century Gothic" panose="020B0502020202020204" pitchFamily="34" charset="0"/>
                          <a:ea typeface="Calibri" panose="020F0502020204030204" pitchFamily="34" charset="0"/>
                          <a:cs typeface="Times New Roman" panose="02020603050405020304" pitchFamily="18" charset="0"/>
                        </a:rPr>
                        <a:t> </a:t>
                      </a:r>
                      <a:r>
                        <a:rPr lang="fr-FR" sz="1800" dirty="0" smtClean="0">
                          <a:solidFill>
                            <a:srgbClr val="4472C4"/>
                          </a:solidFill>
                          <a:effectLst/>
                          <a:latin typeface="Century Gothic" panose="020B0502020202020204" pitchFamily="34" charset="0"/>
                          <a:ea typeface="Calibri" panose="020F0502020204030204" pitchFamily="34" charset="0"/>
                          <a:cs typeface="Times New Roman" panose="02020603050405020304" pitchFamily="18" charset="0"/>
                        </a:rPr>
                        <a:t>vidée</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r>
              <a:tr h="1687821">
                <a:tc>
                  <a:txBody>
                    <a:bodyPr/>
                    <a:lstStyle/>
                    <a:p>
                      <a:pPr algn="ctr">
                        <a:lnSpc>
                          <a:spcPct val="107000"/>
                        </a:lnSpc>
                        <a:spcAft>
                          <a:spcPts val="0"/>
                        </a:spcAft>
                      </a:pPr>
                      <a:r>
                        <a:rPr lang="fr-FR" sz="1800" dirty="0">
                          <a:effectLst/>
                          <a:latin typeface="Garamond" panose="02020404030301010803" pitchFamily="18" charset="0"/>
                          <a:ea typeface="Calibri" panose="020F0502020204030204" pitchFamily="34" charset="0"/>
                          <a:cs typeface="Times New Roman" panose="02020603050405020304" pitchFamily="18" charset="0"/>
                        </a:rPr>
                        <a:t>5</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800" dirty="0">
                          <a:effectLst/>
                          <a:latin typeface="Century Gothic" panose="020B0502020202020204" pitchFamily="34" charset="0"/>
                          <a:ea typeface="Calibri" panose="020F0502020204030204" pitchFamily="34" charset="0"/>
                          <a:cs typeface="Times New Roman" panose="02020603050405020304" pitchFamily="18" charset="0"/>
                        </a:rPr>
                        <a:t>Contraintes opérationnelles liées d’une part aux pannes et disfonctionnement du MCF et d’autre part au nombre inférieur des MCF pour couvrir tous les points de vente.</a:t>
                      </a:r>
                    </a:p>
                  </a:txBody>
                  <a:tcPr marL="68580" marR="68580" marT="0" marB="0"/>
                </a:tc>
                <a:tc>
                  <a:txBody>
                    <a:bodyPr/>
                    <a:lstStyle/>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Il a été recommandé à la FEC de recenser les entreprises qui utilisent plusieurs systèmes de facturation distincts.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800" b="1" dirty="0" smtClean="0">
                          <a:solidFill>
                            <a:srgbClr val="538135"/>
                          </a:solidFill>
                          <a:effectLst/>
                          <a:latin typeface="Century Gothic" panose="020B0502020202020204" pitchFamily="34" charset="0"/>
                          <a:ea typeface="Calibri" panose="020F0502020204030204" pitchFamily="34" charset="0"/>
                          <a:cs typeface="Times New Roman" panose="02020603050405020304" pitchFamily="18" charset="0"/>
                        </a:rPr>
                        <a:t>vidée</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r>
              <a:tr h="2066970">
                <a:tc>
                  <a:txBody>
                    <a:bodyPr/>
                    <a:lstStyle/>
                    <a:p>
                      <a:pPr algn="ctr">
                        <a:lnSpc>
                          <a:spcPct val="107000"/>
                        </a:lnSpc>
                        <a:spcAft>
                          <a:spcPts val="0"/>
                        </a:spcAft>
                      </a:pPr>
                      <a:r>
                        <a:rPr lang="fr-FR" sz="1800" dirty="0">
                          <a:effectLst/>
                          <a:latin typeface="Garamond" panose="02020404030301010803" pitchFamily="18" charset="0"/>
                          <a:ea typeface="Calibri" panose="020F0502020204030204" pitchFamily="34" charset="0"/>
                          <a:cs typeface="Times New Roman" panose="02020603050405020304" pitchFamily="18" charset="0"/>
                        </a:rPr>
                        <a:t>6</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800" dirty="0">
                          <a:effectLst/>
                          <a:latin typeface="Century Gothic" panose="020B0502020202020204" pitchFamily="34" charset="0"/>
                          <a:ea typeface="Calibri" panose="020F0502020204030204" pitchFamily="34" charset="0"/>
                          <a:cs typeface="Times New Roman" panose="02020603050405020304" pitchFamily="18" charset="0"/>
                        </a:rPr>
                        <a:t>Retard observé dans le traitement des demandes des MCF physiques (notification et retrait physique). </a:t>
                      </a:r>
                    </a:p>
                  </a:txBody>
                  <a:tcPr marL="68580" marR="68580" marT="0" marB="0"/>
                </a:tc>
                <a:tc>
                  <a:txBody>
                    <a:bodyPr/>
                    <a:lstStyle/>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Il a été recommandé à la DGI de mettre à la disposition de la FEC le tableau reprenant les noms des responsables des services informatiques de chaque site pour diffusion auprès des contribuables.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800" dirty="0">
                          <a:effectLst/>
                          <a:latin typeface="Century Gothic" panose="020B0502020202020204" pitchFamily="34" charset="0"/>
                          <a:ea typeface="Calibri" panose="020F0502020204030204" pitchFamily="34" charset="0"/>
                          <a:cs typeface="Times New Roman" panose="02020603050405020304" pitchFamily="18" charset="0"/>
                        </a:rPr>
                        <a:t>.</a:t>
                      </a:r>
                    </a:p>
                  </a:txBody>
                  <a:tcPr marL="68580" marR="68580" marT="0" marB="0"/>
                </a:tc>
                <a:tc>
                  <a:txBody>
                    <a:bodyPr/>
                    <a:lstStyle/>
                    <a:p>
                      <a:pPr algn="just">
                        <a:lnSpc>
                          <a:spcPct val="107000"/>
                        </a:lnSpc>
                        <a:spcAft>
                          <a:spcPts val="0"/>
                        </a:spcAft>
                      </a:pPr>
                      <a:r>
                        <a:rPr lang="fr-FR" sz="1800" b="1" dirty="0" smtClean="0">
                          <a:solidFill>
                            <a:srgbClr val="538135"/>
                          </a:solidFill>
                          <a:effectLst/>
                          <a:latin typeface="Century Gothic" panose="020B0502020202020204" pitchFamily="34" charset="0"/>
                          <a:ea typeface="Calibri" panose="020F0502020204030204" pitchFamily="34" charset="0"/>
                          <a:cs typeface="Times New Roman" panose="02020603050405020304" pitchFamily="18" charset="0"/>
                        </a:rPr>
                        <a:t>vidée</a:t>
                      </a:r>
                      <a:r>
                        <a:rPr lang="fr-FR" sz="18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fr-FR"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Rectangle à coins arrondis 3"/>
          <p:cNvSpPr/>
          <p:nvPr/>
        </p:nvSpPr>
        <p:spPr>
          <a:xfrm>
            <a:off x="0" y="1"/>
            <a:ext cx="12192000" cy="12096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dirty="0" smtClean="0"/>
              <a:t>I.1. Fonctionnement MCF (suite)</a:t>
            </a:r>
            <a:endParaRPr lang="fr-FR" sz="4800" dirty="0"/>
          </a:p>
        </p:txBody>
      </p:sp>
    </p:spTree>
    <p:extLst>
      <p:ext uri="{BB962C8B-B14F-4D97-AF65-F5344CB8AC3E}">
        <p14:creationId xmlns:p14="http://schemas.microsoft.com/office/powerpoint/2010/main" val="342545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488283" cy="1325563"/>
          </a:xfrm>
        </p:spPr>
        <p:txBody>
          <a:bodyPr/>
          <a:lstStyle/>
          <a:p>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758819673"/>
              </p:ext>
            </p:extLst>
          </p:nvPr>
        </p:nvGraphicFramePr>
        <p:xfrm>
          <a:off x="838200" y="1397480"/>
          <a:ext cx="10515600" cy="5385245"/>
        </p:xfrm>
        <a:graphic>
          <a:graphicData uri="http://schemas.openxmlformats.org/drawingml/2006/table">
            <a:tbl>
              <a:tblPr firstRow="1" bandRow="1">
                <a:tableStyleId>{5C22544A-7EE6-4342-B048-85BDC9FD1C3A}</a:tableStyleId>
              </a:tblPr>
              <a:tblGrid>
                <a:gridCol w="473015"/>
                <a:gridCol w="2475781"/>
                <a:gridCol w="5848710"/>
                <a:gridCol w="1718094"/>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Le retard observé dans le traitement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des </a:t>
                      </a:r>
                      <a:r>
                        <a:rPr lang="fr-FR" sz="1400" dirty="0">
                          <a:effectLst/>
                          <a:latin typeface="Garamond" panose="02020404030301010803" pitchFamily="18" charset="0"/>
                          <a:ea typeface="Calibri" panose="020F0502020204030204" pitchFamily="34" charset="0"/>
                          <a:cs typeface="Times New Roman" panose="02020603050405020304" pitchFamily="18" charset="0"/>
                        </a:rPr>
                        <a:t>dossiers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de</a:t>
                      </a:r>
                      <a:r>
                        <a:rPr lang="fr-FR" sz="1400" baseline="0" dirty="0" smtClean="0">
                          <a:effectLst/>
                          <a:latin typeface="Garamond" panose="02020404030301010803" pitchFamily="18" charset="0"/>
                          <a:ea typeface="Calibri" panose="020F0502020204030204" pitchFamily="34" charset="0"/>
                          <a:cs typeface="Times New Roman" panose="02020603050405020304" pitchFamily="18" charset="0"/>
                        </a:rPr>
                        <a:t> demande d’homologation</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recommande à la DGI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Garamond" panose="02020404030301010803" pitchFamily="18" charset="0"/>
                        <a:buChar char="-"/>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 mettre en place un tableau de bord permettant de présenter l’état de traitement de chaque demande d’homologation soumise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Garamond" panose="02020404030301010803" pitchFamily="18" charset="0"/>
                        <a:buChar char="-"/>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Pour les entreprises établies en province, d’accepter que les séances d’homologation se fassent en sessions foraines pour les cas des contribuables qui le souhaitent et qui auraient des difficultés pour se déplacer à Kinshasa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Garamond" panose="02020404030301010803" pitchFamily="18" charset="0"/>
                        <a:buChar char="-"/>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Que les demandes d’homologation adressées au Directeur Général des Impôts soient déposées physiquement ou transmises par voie électronique à l’adresse suivante : </a:t>
                      </a:r>
                      <a:r>
                        <a:rPr lang="fr-FR" sz="1400" u="sng" dirty="0">
                          <a:solidFill>
                            <a:srgbClr val="0563C1"/>
                          </a:solidFill>
                          <a:effectLst/>
                          <a:latin typeface="Garamond" panose="02020404030301010803" pitchFamily="18" charset="0"/>
                          <a:ea typeface="Calibri" panose="020F0502020204030204" pitchFamily="34" charset="0"/>
                          <a:cs typeface="Times New Roman" panose="02020603050405020304" pitchFamily="18" charset="0"/>
                          <a:hlinkClick r:id="rId2"/>
                        </a:rPr>
                        <a:t>homologationfe@dgirdc.cd</a:t>
                      </a:r>
                      <a:r>
                        <a:rPr lang="fr-FR"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 </a:t>
                      </a:r>
                      <a:r>
                        <a:rPr lang="fr-FR" sz="1400" b="1" dirty="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La non convocation des sessions de la commission d’homologation.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u="none" strike="noStrike"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Résolution</a:t>
                      </a:r>
                      <a:r>
                        <a:rPr lang="fr-FR" sz="1400" b="1" u="none" strike="noStrike" baseline="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supra </a:t>
                      </a:r>
                      <a:r>
                        <a:rPr lang="fr-FR" sz="1400" b="1" u="none" strike="noStrike"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 </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Le retard observé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dans la prise</a:t>
                      </a:r>
                      <a:r>
                        <a:rPr lang="fr-FR" sz="1400" baseline="0" dirty="0" smtClean="0">
                          <a:effectLst/>
                          <a:latin typeface="Garamond" panose="02020404030301010803" pitchFamily="18" charset="0"/>
                          <a:ea typeface="Calibri" panose="020F0502020204030204" pitchFamily="34" charset="0"/>
                          <a:cs typeface="Times New Roman" panose="02020603050405020304" pitchFamily="18" charset="0"/>
                        </a:rPr>
                        <a:t> en charge</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 des </a:t>
                      </a:r>
                      <a:r>
                        <a:rPr lang="fr-FR" sz="1400" dirty="0">
                          <a:effectLst/>
                          <a:latin typeface="Garamond" panose="02020404030301010803" pitchFamily="18" charset="0"/>
                          <a:ea typeface="Calibri" panose="020F0502020204030204" pitchFamily="34" charset="0"/>
                          <a:cs typeface="Times New Roman" panose="02020603050405020304" pitchFamily="18" charset="0"/>
                        </a:rPr>
                        <a:t>préoccupations techniques et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des </a:t>
                      </a:r>
                      <a:r>
                        <a:rPr lang="fr-FR" sz="1400" dirty="0">
                          <a:effectLst/>
                          <a:latin typeface="Garamond" panose="02020404030301010803" pitchFamily="18" charset="0"/>
                          <a:ea typeface="Calibri" panose="020F0502020204030204" pitchFamily="34" charset="0"/>
                          <a:cs typeface="Times New Roman" panose="02020603050405020304" pitchFamily="18" charset="0"/>
                        </a:rPr>
                        <a:t>points de blocages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par</a:t>
                      </a:r>
                      <a:r>
                        <a:rPr lang="fr-FR" sz="1400" baseline="0" dirty="0" smtClean="0">
                          <a:effectLst/>
                          <a:latin typeface="Garamond" panose="02020404030301010803" pitchFamily="18" charset="0"/>
                          <a:ea typeface="Calibri" panose="020F0502020204030204" pitchFamily="34" charset="0"/>
                          <a:cs typeface="Times New Roman" panose="02020603050405020304" pitchFamily="18" charset="0"/>
                        </a:rPr>
                        <a:t> le service support de la DGI</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a recommandé au Ministère des finances de mettre en place un système de </a:t>
                      </a:r>
                      <a:r>
                        <a:rPr lang="fr-FR" sz="1400" dirty="0" err="1">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ticketing</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pour un meilleur suivi de traitement des demandes </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d’assistance.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i="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Aussi, à la DGI de mettre à la disposition de la FEC le tableau reprenant les noms des responsables des services informatiques de chaque site pour diffusion auprès des contribuables.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b="1" i="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Rectangle à coins arrondis 3"/>
          <p:cNvSpPr/>
          <p:nvPr/>
        </p:nvSpPr>
        <p:spPr>
          <a:xfrm>
            <a:off x="838200" y="365126"/>
            <a:ext cx="10488283" cy="10323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I.2. Processus d’homologation des systèmes de facturation d’entreprise (SFE)</a:t>
            </a:r>
            <a:endParaRPr lang="fr-FR" sz="2400" b="1" dirty="0"/>
          </a:p>
        </p:txBody>
      </p:sp>
    </p:spTree>
    <p:extLst>
      <p:ext uri="{BB962C8B-B14F-4D97-AF65-F5344CB8AC3E}">
        <p14:creationId xmlns:p14="http://schemas.microsoft.com/office/powerpoint/2010/main" val="3681736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369332222"/>
              </p:ext>
            </p:extLst>
          </p:nvPr>
        </p:nvGraphicFramePr>
        <p:xfrm>
          <a:off x="839638" y="1690688"/>
          <a:ext cx="10515600" cy="4973993"/>
        </p:xfrm>
        <a:graphic>
          <a:graphicData uri="http://schemas.openxmlformats.org/drawingml/2006/table">
            <a:tbl>
              <a:tblPr firstRow="1" bandRow="1">
                <a:tableStyleId>{5C22544A-7EE6-4342-B048-85BDC9FD1C3A}</a:tableStyleId>
              </a:tblPr>
              <a:tblGrid>
                <a:gridCol w="447136"/>
                <a:gridCol w="4244196"/>
                <a:gridCol w="4287328"/>
                <a:gridCol w="1536940"/>
              </a:tblGrid>
              <a:tr h="379138">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59207">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L’impossibilité d’interconnecter les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SFE </a:t>
                      </a:r>
                      <a:r>
                        <a:rPr lang="fr-FR" sz="1400" dirty="0">
                          <a:effectLst/>
                          <a:latin typeface="Garamond" panose="02020404030301010803" pitchFamily="18" charset="0"/>
                          <a:ea typeface="Calibri" panose="020F0502020204030204" pitchFamily="34" charset="0"/>
                          <a:cs typeface="Times New Roman" panose="02020603050405020304" pitchFamily="18" charset="0"/>
                        </a:rPr>
                        <a:t>fonctionnant dans le Cloud et n’utilisant pas des API à interfacer avec le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MCF.</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recommande à la DGI d’accepter que les contribuables utilisant des SFE hébergés dans le Cloud, de limiter l’homologation à l’e-MCF.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 </a:t>
                      </a:r>
                      <a:r>
                        <a:rPr lang="fr-FR" sz="1400" b="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283811">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Problème de compréhension de groupe de taxation. En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effet, </a:t>
                      </a:r>
                      <a:r>
                        <a:rPr lang="fr-FR" sz="1400" dirty="0">
                          <a:effectLst/>
                          <a:latin typeface="Garamond" panose="02020404030301010803" pitchFamily="18" charset="0"/>
                          <a:ea typeface="Calibri" panose="020F0502020204030204" pitchFamily="34" charset="0"/>
                          <a:cs typeface="Times New Roman" panose="02020603050405020304" pitchFamily="18" charset="0"/>
                        </a:rPr>
                        <a:t>il s’observe dans le champ </a:t>
                      </a:r>
                      <a:r>
                        <a:rPr lang="fr-FR" sz="1400" dirty="0" err="1">
                          <a:effectLst/>
                          <a:latin typeface="Garamond" panose="02020404030301010803" pitchFamily="18" charset="0"/>
                          <a:ea typeface="Calibri" panose="020F0502020204030204" pitchFamily="34" charset="0"/>
                          <a:cs typeface="Times New Roman" panose="02020603050405020304" pitchFamily="18" charset="0"/>
                        </a:rPr>
                        <a:t>TaxGroup</a:t>
                      </a:r>
                      <a:r>
                        <a:rPr lang="fr-FR" sz="1400" dirty="0">
                          <a:effectLst/>
                          <a:latin typeface="Garamond" panose="02020404030301010803" pitchFamily="18" charset="0"/>
                          <a:ea typeface="Calibri" panose="020F0502020204030204" pitchFamily="34" charset="0"/>
                          <a:cs typeface="Times New Roman" panose="02020603050405020304" pitchFamily="18" charset="0"/>
                        </a:rPr>
                        <a:t> deux options (</a:t>
                      </a:r>
                      <a:r>
                        <a:rPr lang="fr-FR" sz="1400" dirty="0" err="1">
                          <a:effectLst/>
                          <a:latin typeface="Garamond" panose="02020404030301010803" pitchFamily="18" charset="0"/>
                          <a:ea typeface="Calibri" panose="020F0502020204030204" pitchFamily="34" charset="0"/>
                          <a:cs typeface="Times New Roman" panose="02020603050405020304" pitchFamily="18" charset="0"/>
                        </a:rPr>
                        <a:t>Tax</a:t>
                      </a:r>
                      <a:r>
                        <a:rPr lang="fr-FR" sz="1400" dirty="0">
                          <a:effectLst/>
                          <a:latin typeface="Garamond" panose="02020404030301010803" pitchFamily="18" charset="0"/>
                          <a:ea typeface="Calibri" panose="020F0502020204030204" pitchFamily="34" charset="0"/>
                          <a:cs typeface="Times New Roman" panose="02020603050405020304" pitchFamily="18" charset="0"/>
                        </a:rPr>
                        <a:t> </a:t>
                      </a:r>
                      <a:r>
                        <a:rPr lang="fr-FR" sz="1400" dirty="0" err="1">
                          <a:effectLst/>
                          <a:latin typeface="Garamond" panose="02020404030301010803" pitchFamily="18" charset="0"/>
                          <a:ea typeface="Calibri" panose="020F0502020204030204" pitchFamily="34" charset="0"/>
                          <a:cs typeface="Times New Roman" panose="02020603050405020304" pitchFamily="18" charset="0"/>
                        </a:rPr>
                        <a:t>Spécifi</a:t>
                      </a:r>
                      <a:r>
                        <a:rPr lang="fr-FR" sz="1400" dirty="0">
                          <a:effectLst/>
                          <a:latin typeface="Garamond" panose="02020404030301010803" pitchFamily="18" charset="0"/>
                          <a:ea typeface="Calibri" panose="020F0502020204030204" pitchFamily="34" charset="0"/>
                          <a:cs typeface="Times New Roman" panose="02020603050405020304" pitchFamily="18" charset="0"/>
                        </a:rPr>
                        <a:t> Value et </a:t>
                      </a:r>
                      <a:r>
                        <a:rPr lang="fr-FR" sz="1400" dirty="0" err="1">
                          <a:effectLst/>
                          <a:latin typeface="Garamond" panose="02020404030301010803" pitchFamily="18" charset="0"/>
                          <a:ea typeface="Calibri" panose="020F0502020204030204" pitchFamily="34" charset="0"/>
                          <a:cs typeface="Times New Roman" panose="02020603050405020304" pitchFamily="18" charset="0"/>
                        </a:rPr>
                        <a:t>Tax</a:t>
                      </a:r>
                      <a:r>
                        <a:rPr lang="fr-FR" sz="1400" dirty="0">
                          <a:effectLst/>
                          <a:latin typeface="Garamond" panose="02020404030301010803" pitchFamily="18" charset="0"/>
                          <a:ea typeface="Calibri" panose="020F0502020204030204" pitchFamily="34" charset="0"/>
                          <a:cs typeface="Times New Roman" panose="02020603050405020304" pitchFamily="18" charset="0"/>
                        </a:rPr>
                        <a:t> </a:t>
                      </a:r>
                      <a:r>
                        <a:rPr lang="fr-FR" sz="1400" dirty="0" err="1">
                          <a:effectLst/>
                          <a:latin typeface="Garamond" panose="02020404030301010803" pitchFamily="18" charset="0"/>
                          <a:ea typeface="Calibri" panose="020F0502020204030204" pitchFamily="34" charset="0"/>
                          <a:cs typeface="Times New Roman" panose="02020603050405020304" pitchFamily="18" charset="0"/>
                        </a:rPr>
                        <a:t>Specif</a:t>
                      </a:r>
                      <a:r>
                        <a:rPr lang="fr-FR" sz="1400" dirty="0">
                          <a:effectLst/>
                          <a:latin typeface="Garamond" panose="02020404030301010803" pitchFamily="18" charset="0"/>
                          <a:ea typeface="Calibri" panose="020F0502020204030204" pitchFamily="34" charset="0"/>
                          <a:cs typeface="Times New Roman" panose="02020603050405020304" pitchFamily="18" charset="0"/>
                        </a:rPr>
                        <a:t> </a:t>
                      </a:r>
                      <a:r>
                        <a:rPr lang="fr-FR" sz="1400" dirty="0" err="1">
                          <a:effectLst/>
                          <a:latin typeface="Garamond" panose="02020404030301010803" pitchFamily="18" charset="0"/>
                          <a:ea typeface="Calibri" panose="020F0502020204030204" pitchFamily="34" charset="0"/>
                          <a:cs typeface="Times New Roman" panose="02020603050405020304" pitchFamily="18" charset="0"/>
                        </a:rPr>
                        <a:t>Amount</a:t>
                      </a:r>
                      <a:r>
                        <a:rPr lang="fr-FR" sz="1400" dirty="0">
                          <a:effectLst/>
                          <a:latin typeface="Garamond" panose="02020404030301010803" pitchFamily="18" charset="0"/>
                          <a:ea typeface="Calibri" panose="020F0502020204030204" pitchFamily="34" charset="0"/>
                          <a:cs typeface="Times New Roman" panose="02020603050405020304" pitchFamily="18" charset="0"/>
                        </a:rPr>
                        <a:t>). Est-ce que la TVA frappe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les deux, </a:t>
                      </a:r>
                      <a:r>
                        <a:rPr lang="fr-FR" sz="1400" dirty="0">
                          <a:effectLst/>
                          <a:latin typeface="Garamond" panose="02020404030301010803" pitchFamily="18" charset="0"/>
                          <a:ea typeface="Calibri" panose="020F0502020204030204" pitchFamily="34" charset="0"/>
                          <a:cs typeface="Times New Roman" panose="02020603050405020304" pitchFamily="18" charset="0"/>
                        </a:rPr>
                        <a:t>par exemple les droits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d’accises.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a recommandé à la DGI et à la FEC de partager l’expérience de la société MARSVACO et de la BRALIMA qui sont arrivées à résoudre cette difficulté technique.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Mettre en place une Foire aux questions (FAQ) dédiée aux développeurs des SFE, afin de clarifier les modalités d’intégration technique</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i="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i="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i="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50205">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Existe-t-il une limite de date d’expiration du jeton pour la plateforme e-MCF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recommande aux contribuables utilisant des SFE, de limiter eux-mêmes le temps d’expiration des jetons.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33606">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Absence de fonctionnalité de vérification de la plateforme e-MCF pour la compatibilité avec le SFE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recommande aux contribuables utilisant des SFE, de recourir à l’option de vérification de compatibilité entre l’API et la plateforme e-MCF.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17008">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L’exigence de la présentation du quitus fiscal lors du dépôt des </a:t>
                      </a:r>
                      <a:r>
                        <a:rPr lang="fr-FR" sz="1400" dirty="0" smtClean="0">
                          <a:effectLst/>
                          <a:latin typeface="Garamond" panose="02020404030301010803" pitchFamily="18" charset="0"/>
                          <a:ea typeface="Calibri" panose="020F0502020204030204" pitchFamily="34" charset="0"/>
                          <a:cs typeface="Times New Roman" panose="02020603050405020304" pitchFamily="18" charset="0"/>
                        </a:rPr>
                        <a:t>dossiers d’homologation.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a recommandé au cabinet de solliciter l’arbitrage du Ministre des Finances sur cette exigence.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b="1" i="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est soumise à l’arbitrage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du</a:t>
                      </a:r>
                      <a:r>
                        <a:rPr lang="fr-FR" sz="1400" b="1" baseline="0"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 M</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inistre.</a:t>
                      </a:r>
                    </a:p>
                  </a:txBody>
                  <a:tcPr marL="68580" marR="68580" marT="0" marB="0"/>
                </a:tc>
              </a:tr>
            </a:tbl>
          </a:graphicData>
        </a:graphic>
      </p:graphicFrame>
      <p:sp>
        <p:nvSpPr>
          <p:cNvPr id="4" name="Rectangle à coins arrondis 3"/>
          <p:cNvSpPr/>
          <p:nvPr/>
        </p:nvSpPr>
        <p:spPr>
          <a:xfrm>
            <a:off x="838201" y="365125"/>
            <a:ext cx="10515599"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I.2. Processus d’homologation des systèmes de facturation d’entreprise (SFE) (suite 1)</a:t>
            </a:r>
            <a:endParaRPr lang="fr-FR" sz="2400" b="1" dirty="0"/>
          </a:p>
        </p:txBody>
      </p:sp>
    </p:spTree>
    <p:extLst>
      <p:ext uri="{BB962C8B-B14F-4D97-AF65-F5344CB8AC3E}">
        <p14:creationId xmlns:p14="http://schemas.microsoft.com/office/powerpoint/2010/main" val="372476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08217828"/>
              </p:ext>
            </p:extLst>
          </p:nvPr>
        </p:nvGraphicFramePr>
        <p:xfrm>
          <a:off x="839638" y="1423270"/>
          <a:ext cx="10515600" cy="5155268"/>
        </p:xfrm>
        <a:graphic>
          <a:graphicData uri="http://schemas.openxmlformats.org/drawingml/2006/table">
            <a:tbl>
              <a:tblPr firstRow="1" bandRow="1">
                <a:tableStyleId>{5C22544A-7EE6-4342-B048-85BDC9FD1C3A}</a:tableStyleId>
              </a:tblPr>
              <a:tblGrid>
                <a:gridCol w="516147"/>
                <a:gridCol w="3856008"/>
                <a:gridCol w="4477109"/>
                <a:gridCol w="1666336"/>
              </a:tblGrid>
              <a:tr h="382671">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83146">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a:t>
                      </a: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Le temps d’utilisation de la page web limité à une minute ne s’accommode pas avec les transactions de volume élevé.</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a recommandé à la DGI de revoir le temps d’utilisation de la page web de manière à le porter à quinze (15) minutes. </a:t>
                      </a:r>
                      <a:endPar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baseline="0"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r>
              <a:tr h="879894">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a:t>
                      </a: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Coupure fréquente de la connexion.</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a recommandé au Ministère des Finances et à la DGI de se rassurer que les deux fournisseurs de connectivité retenus ne disposent pas de fournisseurs communs en amont, afin de garantir une réelle redondance et de réduire les risques de coupure simultanée</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r>
              <a:tr h="1905958">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a:t>
                      </a: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Latence de la plateforme à cause du nombre élevé des utilisateurs. Pour les entreprises qui facturent au moins 200 clients par heures, la plateforme e-UF de la DGI crée de la lenteur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pour </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générer une facture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normalisée.</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recommandé d’accélérer le processus d’homologation des SFE afin de permettre un traitement rapide des demandes dès leur soumission.</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 délai de traitement de 5 jours ouvrables à compter du dépôt d’un dossier complet devrait être de stricte observation. </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Ainsi, il a été recommandé à ces entreprises d’intensifier les travaux d’intégration des spécifications fonctionnelles pour interfacer leurs SFE avec la plateforme e-MCF, pendant cette période de neutralité des pénalités, afin de passer à l’homologation.   </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vidée </a:t>
                      </a:r>
                      <a:endParaRPr lang="fr-FR"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838201" y="365125"/>
            <a:ext cx="10515599" cy="1049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a:t>
            </a:r>
            <a:endParaRPr lang="fr-FR" sz="4000" b="1" dirty="0"/>
          </a:p>
        </p:txBody>
      </p:sp>
    </p:spTree>
    <p:extLst>
      <p:ext uri="{BB962C8B-B14F-4D97-AF65-F5344CB8AC3E}">
        <p14:creationId xmlns:p14="http://schemas.microsoft.com/office/powerpoint/2010/main" val="3699768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08332707"/>
              </p:ext>
            </p:extLst>
          </p:nvPr>
        </p:nvGraphicFramePr>
        <p:xfrm>
          <a:off x="838200" y="1216325"/>
          <a:ext cx="10515600" cy="5439221"/>
        </p:xfrm>
        <a:graphic>
          <a:graphicData uri="http://schemas.openxmlformats.org/drawingml/2006/table">
            <a:tbl>
              <a:tblPr firstRow="1" bandRow="1">
                <a:tableStyleId>{5C22544A-7EE6-4342-B048-85BDC9FD1C3A}</a:tableStyleId>
              </a:tblPr>
              <a:tblGrid>
                <a:gridCol w="516147"/>
                <a:gridCol w="3614468"/>
                <a:gridCol w="5063706"/>
                <a:gridCol w="1321279"/>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4</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et de synchronisation des informations des clients et d’importation des fichiers reprenant les articles déjà enregistrés dans le compte e-DFE actif</a:t>
                      </a:r>
                      <a:r>
                        <a:rPr lang="fr-FR" sz="12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Ainsi, il a été recommandé à ces entreprises d’intensifier les travaux d’intégration des spécifications fonctionnelles pour interfacer leurs SFE avec la plateforme </a:t>
                      </a:r>
                      <a:r>
                        <a:rPr lang="fr-FR" sz="12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e-MCF.</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b="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Commission d’homologation devrait accélérer les travaux d’homologation des SFE afin de permettre un traitement rapide des demandes dès leur soumission.</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 vidée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5</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et de synchronisation des informations sur les clients et les marchandises pour les entreprises ayant des points de vente disséminés sur toute l’entendue du territoire </a:t>
                      </a:r>
                      <a:r>
                        <a:rPr lang="fr-FR" sz="12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national.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Ainsi, il a été recommandé à ces entreprises d’intensifier les travaux d’intégration des spécifications fonctionnelles pour interfacer leurs SFE avec la plateforme </a:t>
                      </a:r>
                      <a:r>
                        <a:rPr lang="fr-FR" sz="12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e-MCF.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fr-FR" sz="12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 vidée</a:t>
                      </a:r>
                      <a:endParaRPr lang="fr-F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6</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des exigences de verrouillage ou de validation du processus de facturation et de gestion commerciale, susceptible de générer des factures fictives. Pour les entreprises ayant plusieurs points de vente, les caissiers d’un point de vente X ont la possibilité d’accéder aux informations des caissiers d’un autre point de vente B ou à celles du point de vente central.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va évaluer la possibilité de paramétrer la plateforme e-UF afin de permettre l’attribution d’accès spécifiques aux utilisateurs, en fonction des points de vente et des rôles définis.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b="1" i="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fr-FR" sz="12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 vidée</a:t>
                      </a:r>
                      <a:endParaRPr lang="fr-F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838201" y="365124"/>
            <a:ext cx="10515599" cy="8512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(suite1)</a:t>
            </a:r>
            <a:endParaRPr lang="fr-FR" sz="4000" b="1" dirty="0"/>
          </a:p>
        </p:txBody>
      </p:sp>
    </p:spTree>
    <p:extLst>
      <p:ext uri="{BB962C8B-B14F-4D97-AF65-F5344CB8AC3E}">
        <p14:creationId xmlns:p14="http://schemas.microsoft.com/office/powerpoint/2010/main" val="370292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146923209"/>
              </p:ext>
            </p:extLst>
          </p:nvPr>
        </p:nvGraphicFramePr>
        <p:xfrm>
          <a:off x="856891" y="962088"/>
          <a:ext cx="10515600" cy="5895912"/>
        </p:xfrm>
        <a:graphic>
          <a:graphicData uri="http://schemas.openxmlformats.org/drawingml/2006/table">
            <a:tbl>
              <a:tblPr firstRow="1" bandRow="1">
                <a:tableStyleId>{5C22544A-7EE6-4342-B048-85BDC9FD1C3A}</a:tableStyleId>
              </a:tblPr>
              <a:tblGrid>
                <a:gridCol w="516147"/>
                <a:gridCol w="3856008"/>
                <a:gridCol w="4477109"/>
                <a:gridCol w="1666336"/>
              </a:tblGrid>
              <a:tr h="402493">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69106">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Lourdeur dans l’émission de la facture d’avoir :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il </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faut ressaisir les codes des articles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et </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les quantités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de</a:t>
                      </a:r>
                      <a:r>
                        <a:rPr lang="fr-FR" sz="1400" baseline="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la </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facture normalisée initiale alors que le numéro de référence peut directement ramener ses informations.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ajouter une fonctionnalité permettant le rappel automatique des informations de la facture de référence lors de l’émission d’une facture d’avoir.</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8469">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Non fonctionnalité des applications pour vérifier l’authenticité du code QR. Aucune information n’apparait lorsque le code QR est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scanné.</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apporter des améliorations à l’application mobile afin d’afficher un message explicite lors du scan du code QR d’une facture normalisée (ex. : « Cette facture est normalisée </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89396">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de conservation des informations des clients, ce qui reconduit au processus de retour pour émettre une nouvelle facture normalisée ou d’émettre une facture d’avoir à partir des références de la facture normalisée initiale. </a:t>
                      </a:r>
                      <a:endPar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endParaRPr>
                    </a:p>
                    <a:p>
                      <a:pPr>
                        <a:lnSpc>
                          <a:spcPct val="107000"/>
                        </a:lnSpc>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Voir point 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Préoccupation réelle, mais réorientée.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2493">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d’option ou fonctionnalité de recherche des anciennes factures normalisées émises à partir des numéros de référence.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Voir le point 7 ci-dessus.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53842">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permettant de dresser les statistiques des ventes par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magasin) </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et le rapport par facture pour la réconciliation des chiffres et l’audit.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78797">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d’option de </a:t>
                      </a:r>
                      <a:r>
                        <a:rPr lang="fr-FR" sz="1400" dirty="0" err="1">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téléverser</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 les prix via Excel selon un format standard prédéfini.</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838200" y="114959"/>
            <a:ext cx="10515599" cy="85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(suite2)</a:t>
            </a:r>
            <a:endParaRPr lang="fr-FR" sz="4000" b="1" dirty="0"/>
          </a:p>
        </p:txBody>
      </p:sp>
    </p:spTree>
    <p:extLst>
      <p:ext uri="{BB962C8B-B14F-4D97-AF65-F5344CB8AC3E}">
        <p14:creationId xmlns:p14="http://schemas.microsoft.com/office/powerpoint/2010/main" val="3182149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632601166"/>
              </p:ext>
            </p:extLst>
          </p:nvPr>
        </p:nvGraphicFramePr>
        <p:xfrm>
          <a:off x="838200" y="1345721"/>
          <a:ext cx="10515600" cy="5369624"/>
        </p:xfrm>
        <a:graphic>
          <a:graphicData uri="http://schemas.openxmlformats.org/drawingml/2006/table">
            <a:tbl>
              <a:tblPr firstRow="1" bandRow="1">
                <a:tableStyleId>{5C22544A-7EE6-4342-B048-85BDC9FD1C3A}</a:tableStyleId>
              </a:tblPr>
              <a:tblGrid>
                <a:gridCol w="516147"/>
                <a:gridCol w="3856008"/>
                <a:gridCol w="4477109"/>
                <a:gridCol w="1666336"/>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Times New Roman" panose="02020603050405020304" pitchFamily="18" charset="0"/>
                          <a:cs typeface="Calibri" panose="020F0502020204030204" pitchFamily="34" charset="0"/>
                        </a:rPr>
                        <a:t>Difficulté de prendre en charge les remises consenties aux clients dans la facture normalisée.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b="1" i="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ajouter une fonctionnalité dédiée permettant l’application d’une remise globale lors de l’établissement d’une facture normalisée sans passer par une facture d’avoir dédiée</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 la nouvelle version de</a:t>
                      </a:r>
                      <a:r>
                        <a:rPr lang="fr-FR" sz="1400" b="1" baseline="0"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 e-UF a une</a:t>
                      </a: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 fonctionnalité dédié</a:t>
                      </a:r>
                      <a:r>
                        <a:rPr lang="fr-FR" sz="1400" b="1" baseline="0"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 à la</a:t>
                      </a: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 remise globale depuis le mercredi 28 janvier 2026.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Problème du taux de change paramétré dans la plateforme e-UF de la DGI qui est différent du taux directeur de la BCC et des taux des marchés parallèles.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Demande de la FEC</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relevé que conformément aux articles 4 et 6 de la Réglementation de Change de la BCC, les transactions sont dénouées en monnaie ayant cours légal sauf des prestations qui sont dénouées exclusivement en monnaie nationale.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limitation de 1% de la DGI viole la réglementation de change.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Suppression de la restriction limitant l’écart du taux de change à ±1 % par rapport au taux de la BCC</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Impossibilité pour les sous-traitants miniers et les fournisseurs des biens aux banques et sociétés d’assurances établir des factures normalisées en dollars américains alors que </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ces</a:t>
                      </a:r>
                      <a:r>
                        <a:rPr lang="fr-FR" sz="1400" baseline="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 sociétés</a:t>
                      </a:r>
                      <a:r>
                        <a:rPr lang="fr-FR" sz="14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 sont </a:t>
                      </a: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tenues en devise.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Résolution</a:t>
                      </a:r>
                      <a:r>
                        <a:rPr lang="fr-FR" sz="1400" baseline="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supra</a:t>
                      </a:r>
                      <a:endParaRPr lang="fr-FR"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838201" y="365124"/>
            <a:ext cx="10515599" cy="9805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(suite3)</a:t>
            </a:r>
            <a:endParaRPr lang="fr-FR" sz="4000" b="1" dirty="0"/>
          </a:p>
        </p:txBody>
      </p:sp>
    </p:spTree>
    <p:extLst>
      <p:ext uri="{BB962C8B-B14F-4D97-AF65-F5344CB8AC3E}">
        <p14:creationId xmlns:p14="http://schemas.microsoft.com/office/powerpoint/2010/main" val="3673539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150296647"/>
              </p:ext>
            </p:extLst>
          </p:nvPr>
        </p:nvGraphicFramePr>
        <p:xfrm>
          <a:off x="293298" y="977600"/>
          <a:ext cx="11740551" cy="5597907"/>
        </p:xfrm>
        <a:graphic>
          <a:graphicData uri="http://schemas.openxmlformats.org/drawingml/2006/table">
            <a:tbl>
              <a:tblPr firstRow="1" bandRow="1">
                <a:tableStyleId>{5C22544A-7EE6-4342-B048-85BDC9FD1C3A}</a:tableStyleId>
              </a:tblPr>
              <a:tblGrid>
                <a:gridCol w="576273"/>
                <a:gridCol w="3831825"/>
                <a:gridCol w="5472007"/>
                <a:gridCol w="1860446"/>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Times New Roman" panose="02020603050405020304" pitchFamily="18" charset="0"/>
                          <a:cs typeface="Calibri" panose="020F0502020204030204" pitchFamily="34" charset="0"/>
                        </a:rPr>
                        <a:t>Impossibilité pour les sociétés exécutant des marchés à financement extérieur d’établir des factures normalisées en devise.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plateforme e-DEF ne permet pas d’établir des factures normalisées en devise étrangère (USD/EUR).</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Les entreprises exécutant des marchés à financement extérieur peuvent établir des factures dont les montants sont libellés en francs congolais, et afficher en commentaire le montant équivalent dans la devise de leur choix.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b="1" i="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Problème de limitation à deux décimales pour le prix unitaire, ce qui entraine des écarts de prix importants pour les volumes élevés (parfois de 100.000 pièces).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Demande de la FEC</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paramétrer la plateforme afin de permettre la prise en compte de montants avec un maximum de six (6) décimales.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des Experts du MINFIN et DGI</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Cette demande implique des développements techniques complexes. Les entreprises concernées par cette problématique doivent transmettre des exemples concrets afin de permettre aux Experts d’examiner les solutions envisageables.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Times New Roman" panose="02020603050405020304" pitchFamily="18" charset="0"/>
                          <a:cs typeface="Calibri" panose="020F0502020204030204" pitchFamily="34" charset="0"/>
                        </a:rPr>
                        <a:t>Problème d’apparition automatique de la TVA sur les factures normalisées à délivrer aux clients exonérés.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Demande de la FEC</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Les groupes de taxation sont associés aux articles lors de la configuration de ces derniers. La plateforme doit permettre à ce qu’à chaque fois que le type de client « AO » est sélectionné, le taux de TVA soit nul automatiquement peu importe le groupe de taxation associé aux articles.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des Experts du MINFIN et DGI </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Les entreprises doivent saisir manuellement les articles pour la vente des clients de type « AO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293298" y="1"/>
            <a:ext cx="11731925" cy="9661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(suite4)</a:t>
            </a:r>
            <a:endParaRPr lang="fr-FR" sz="4000" b="1" dirty="0"/>
          </a:p>
        </p:txBody>
      </p:sp>
    </p:spTree>
    <p:extLst>
      <p:ext uri="{BB962C8B-B14F-4D97-AF65-F5344CB8AC3E}">
        <p14:creationId xmlns:p14="http://schemas.microsoft.com/office/powerpoint/2010/main" val="1626494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91293956"/>
              </p:ext>
            </p:extLst>
          </p:nvPr>
        </p:nvGraphicFramePr>
        <p:xfrm>
          <a:off x="431321" y="1088291"/>
          <a:ext cx="11464506" cy="5382959"/>
        </p:xfrm>
        <a:graphic>
          <a:graphicData uri="http://schemas.openxmlformats.org/drawingml/2006/table">
            <a:tbl>
              <a:tblPr firstRow="1" bandRow="1">
                <a:tableStyleId>{5C22544A-7EE6-4342-B048-85BDC9FD1C3A}</a:tableStyleId>
              </a:tblPr>
              <a:tblGrid>
                <a:gridCol w="562723"/>
                <a:gridCol w="3451579"/>
                <a:gridCol w="5633502"/>
                <a:gridCol w="1816702"/>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Problématique d’intégration des droits d’accises dans la base imposable à la TVA. Actuellement, cette situation est gérée manuellement en ajoutant la taxe d’accise comme article sur chaque facture.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Demande de la FEC</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paramétrer les règles de calcul des taxes spécifiques qui ne doivent pas entrer dans la base de calcul de la TVA, afin d’éviter la saisie manuelle systématique de leurs valeurs lors de l’émission des factures.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des Experts du MINFIN et DGI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Cette demande implique des développements techniques complexes.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Les règles de calcul des taxes spécifiques étant complexes et variables selon les situations, chaque contribuable est appelé à gérer ces règles au niveau de son système de facturation d’entreprise (SFE).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Pour les taxes spécifiques comme les droits d’accises, la taxe de promotion de l’industrie, la taxe de mise en consommation, etc., qui ne rentrent pas dans la base imposable à la TVA, voici la démarche à suivre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i="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romanLcParenBoth"/>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les créer comme des articles et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romanLcParenBoth"/>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appliquer le groupe de taxation (L) pour éviter que la TVA soit calculée sur ces taxes spécifiques. </a:t>
                      </a:r>
                      <a:endPar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endParaRPr>
                    </a:p>
                    <a:p>
                      <a:pPr marL="0" lvl="0" indent="0" algn="just">
                        <a:lnSpc>
                          <a:spcPct val="107000"/>
                        </a:lnSpc>
                        <a:spcAft>
                          <a:spcPts val="0"/>
                        </a:spcAft>
                        <a:buFont typeface="+mj-lt"/>
                        <a:buNone/>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de saisine manuelle du taux de change.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Voir point 14 ci-dessus.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431321" y="64562"/>
            <a:ext cx="11455879" cy="963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(suite5)</a:t>
            </a:r>
            <a:endParaRPr lang="fr-FR" sz="4000" b="1" dirty="0"/>
          </a:p>
        </p:txBody>
      </p:sp>
    </p:spTree>
    <p:extLst>
      <p:ext uri="{BB962C8B-B14F-4D97-AF65-F5344CB8AC3E}">
        <p14:creationId xmlns:p14="http://schemas.microsoft.com/office/powerpoint/2010/main" val="24398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180194208"/>
              </p:ext>
            </p:extLst>
          </p:nvPr>
        </p:nvGraphicFramePr>
        <p:xfrm>
          <a:off x="189781" y="954716"/>
          <a:ext cx="11835441" cy="6046662"/>
        </p:xfrm>
        <a:graphic>
          <a:graphicData uri="http://schemas.openxmlformats.org/drawingml/2006/table">
            <a:tbl>
              <a:tblPr firstRow="1" bandRow="1">
                <a:tableStyleId>{5C22544A-7EE6-4342-B048-85BDC9FD1C3A}</a:tableStyleId>
              </a:tblPr>
              <a:tblGrid>
                <a:gridCol w="580930"/>
                <a:gridCol w="4339985"/>
                <a:gridCol w="5039043"/>
                <a:gridCol w="1875483"/>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de consulter les données générées dans la plateforme e-UF.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Demande de la FEC</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évaluer la possibilité de paramétrer la plateforme e-UF afin de permettre l’exportation des données de facturation dans un format exploitable (Excel ou texte), en vue de leur importation dans un SFE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des Experts du MINFIN et DGI</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Cette demande fera l’objet d’une analyse approfondie après la période de mise en conformité, qui suppose l’intégration de plusieurs contribuables, afin de permettre une meilleure maîtrise de la charge opérationnelle des systèmes de la réforme.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est soumise à l’arbitrage du Ministre des finances.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Times New Roman" panose="02020603050405020304" pitchFamily="18" charset="0"/>
                          <a:cs typeface="Calibri" panose="020F0502020204030204" pitchFamily="34" charset="0"/>
                        </a:rPr>
                        <a:t>Problème de facturation pour les exportations. En effet, la date de l’émission de la licence d’exportation doit coïncider avec celle de l’émission de la facture. Aussi, la facture est libellée en FC alors que les prix à l’exportation sont en devise (USD ou EURO).</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RAS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400" dirty="0">
                          <a:solidFill>
                            <a:srgbClr val="00B0F0"/>
                          </a:solidFill>
                          <a:effectLst/>
                          <a:highlight>
                            <a:srgbClr val="FFFF00"/>
                          </a:highligh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b="1"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Times New Roman" panose="02020603050405020304" pitchFamily="18" charset="0"/>
                          <a:cs typeface="Calibri" panose="020F0502020204030204" pitchFamily="34" charset="0"/>
                        </a:rPr>
                        <a:t>Difficulté pratique au niveau de la facture d’avance ou d’acompte lors de la facturation finale. Il n’y a pas de liaison entre la facture d’acompte et la facture finale. Ceci entraine la discordance dans les chiffres et le montant à payer.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Les entreprises peuvent renseigner (en commentaire) les références du bon de commande ou des autres factures d’acompte ou d’avances pour émettre la facture de solde.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b="1" dirty="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Pour les articles ayant des taxes spécifiques, la seule possibilité est de saisir la valeur et aucune possibilité de saisir un  pourcentage si la taxe spécifique est exprimée en pourcentage.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Voir point 19.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soumise </a:t>
                      </a:r>
                      <a:r>
                        <a:rPr lang="fr-FR" sz="14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à l’arbitrage du </a:t>
                      </a:r>
                      <a:r>
                        <a:rPr lang="fr-FR" sz="1400" b="1" dirty="0" smtClean="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Ministre.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189781" y="0"/>
            <a:ext cx="11835441" cy="8857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(suite6)</a:t>
            </a:r>
            <a:endParaRPr lang="fr-FR" sz="4000" b="1" dirty="0"/>
          </a:p>
        </p:txBody>
      </p:sp>
    </p:spTree>
    <p:extLst>
      <p:ext uri="{BB962C8B-B14F-4D97-AF65-F5344CB8AC3E}">
        <p14:creationId xmlns:p14="http://schemas.microsoft.com/office/powerpoint/2010/main" val="1240484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781" y="365125"/>
            <a:ext cx="11164019" cy="1325563"/>
          </a:xfrm>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671151722"/>
              </p:ext>
            </p:extLst>
          </p:nvPr>
        </p:nvGraphicFramePr>
        <p:xfrm>
          <a:off x="189781" y="1062322"/>
          <a:ext cx="11852693" cy="5818443"/>
        </p:xfrm>
        <a:graphic>
          <a:graphicData uri="http://schemas.openxmlformats.org/drawingml/2006/table">
            <a:tbl>
              <a:tblPr firstRow="1" bandRow="1">
                <a:tableStyleId>{5C22544A-7EE6-4342-B048-85BDC9FD1C3A}</a:tableStyleId>
              </a:tblPr>
              <a:tblGrid>
                <a:gridCol w="581776"/>
                <a:gridCol w="4346312"/>
                <a:gridCol w="5046389"/>
                <a:gridCol w="1878216"/>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25</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Pour les articles nécessitant la programmation des plusieurs taxes spécifiques avec des bases de calcul différentes, il y a une difficulté de prise en compte d’une autre base de calcul en dehors du prix HT</a:t>
                      </a:r>
                      <a:r>
                        <a:rPr lang="fr-FR" sz="12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t>
                      </a:r>
                    </a:p>
                  </a:txBody>
                  <a:tcPr marL="68580" marR="68580" marT="0" marB="0"/>
                </a:tc>
                <a:tc>
                  <a:txBody>
                    <a:bodyPr/>
                    <a:lstStyle/>
                    <a:p>
                      <a:pP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Voir point 19.</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est soumise à l’arbitrage du Ministre des finances.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26</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La sécurité des accès n’est pas optimisée pour permettre un accès personnalisé et sécurisé des différents points de vente. Seule l’administrateur devrait avoir une vue globale du compte et les autres utilisateurs (créés par l’administrateur) devraient avoir accès seulement à leur point de vente. </a:t>
                      </a:r>
                      <a:endParaRPr lang="fr-FR" sz="1200" dirty="0" smtClean="0">
                        <a:solidFill>
                          <a:srgbClr val="222222"/>
                        </a:solidFill>
                        <a:effectLst/>
                        <a:latin typeface="Garamond" panose="02020404030301010803" pitchFamily="18" charset="0"/>
                        <a:ea typeface="Times New Roman" panose="02020603050405020304" pitchFamily="18" charset="0"/>
                        <a:cs typeface="Calibri" panose="020F0502020204030204" pitchFamily="34" charset="0"/>
                      </a:endParaRPr>
                    </a:p>
                  </a:txBody>
                  <a:tcPr marL="68580" marR="68580" marT="0" marB="0"/>
                </a:tc>
                <a:tc>
                  <a:txBody>
                    <a:bodyPr/>
                    <a:lstStyle/>
                    <a:p>
                      <a:pP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Voir le point 6.</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 vidée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27</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fonctionnalité de niveau de validation des factures. Pour éviter les erreurs et se prémunir contre l’usage abusif des factures d’avoir pour annuler les factures initiales, un niveau de validation devrait être prévu pour permettre un contrôle à deux niveaux avant la finalisation d’une facture normalisée.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Ainsi, il a été recommandé à ces entreprises d’intensifier les travaux d’intégration des spécifications fonctionnelles pour interfacer leurs SFE avec la plateforme e-MCF, pendant cette période de neutralité des pénalités, afin de passer à l’homologation.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2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28</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effectLst/>
                          <a:latin typeface="Garamond" panose="02020404030301010803" pitchFamily="18" charset="0"/>
                          <a:ea typeface="Times New Roman" panose="02020603050405020304" pitchFamily="18" charset="0"/>
                          <a:cs typeface="Calibri" panose="020F0502020204030204" pitchFamily="34" charset="0"/>
                        </a:rPr>
                        <a:t>Absence de fonctionnalité de transfert des données des factures normalisées à regrouper par lot.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Voir le point 21.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est soumise à l’arbitrage du Ministre des finances.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200" dirty="0">
                          <a:effectLst/>
                          <a:latin typeface="Garamond" panose="02020404030301010803" pitchFamily="18" charset="0"/>
                          <a:ea typeface="Calibri" panose="020F0502020204030204" pitchFamily="34" charset="0"/>
                          <a:cs typeface="Times New Roman" panose="02020603050405020304" pitchFamily="18" charset="0"/>
                        </a:rPr>
                        <a:t>29</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d’environnement de test pour l’e-UF.</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FEC</a:t>
                      </a: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Réactivation d’un environnement de test afin de poursuivre la formation des nouveaux utilisateurs, en conformité avec le processus de mise en œuvre de la réforme, et prévenir les erreurs en environnement de production, avec l’intégration de filigranes portant la mention « TEST » pour sécuriser l’usage de la plateforme.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MINFIN &amp; DGI</a:t>
                      </a: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mise en place d’un environnement de test n’est pas nécessaire. Il est prouvé que plus de 4000 contribuables ont pu prendre en main l’e-UF en suivant le </a:t>
                      </a:r>
                      <a:r>
                        <a:rPr lang="fr-FR" sz="1200" dirty="0" err="1">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webinaire</a:t>
                      </a:r>
                      <a:r>
                        <a:rPr lang="fr-FR" sz="12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organisé par la DGI.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200" b="1" dirty="0">
                          <a:solidFill>
                            <a:srgbClr val="BF8F00"/>
                          </a:solidFill>
                          <a:effectLst/>
                          <a:latin typeface="Garamond" panose="02020404030301010803" pitchFamily="18" charset="0"/>
                          <a:ea typeface="Calibri" panose="020F0502020204030204" pitchFamily="34" charset="0"/>
                          <a:cs typeface="Times New Roman" panose="02020603050405020304" pitchFamily="18" charset="0"/>
                        </a:rPr>
                        <a:t>La préoccupation est soumise à l’arbitrage de son Excellence Monsieur le Ministre des Finances.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189781" y="12804"/>
            <a:ext cx="11844068" cy="10151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(suite7)</a:t>
            </a:r>
            <a:endParaRPr lang="fr-FR" sz="4000" b="1" dirty="0"/>
          </a:p>
        </p:txBody>
      </p:sp>
    </p:spTree>
    <p:extLst>
      <p:ext uri="{BB962C8B-B14F-4D97-AF65-F5344CB8AC3E}">
        <p14:creationId xmlns:p14="http://schemas.microsoft.com/office/powerpoint/2010/main" val="39312276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902" y="365125"/>
            <a:ext cx="11189898" cy="1325563"/>
          </a:xfrm>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18257571"/>
              </p:ext>
            </p:extLst>
          </p:nvPr>
        </p:nvGraphicFramePr>
        <p:xfrm>
          <a:off x="163903" y="976058"/>
          <a:ext cx="11895824" cy="5805998"/>
        </p:xfrm>
        <a:graphic>
          <a:graphicData uri="http://schemas.openxmlformats.org/drawingml/2006/table">
            <a:tbl>
              <a:tblPr firstRow="1" bandRow="1">
                <a:tableStyleId>{5C22544A-7EE6-4342-B048-85BDC9FD1C3A}</a:tableStyleId>
              </a:tblPr>
              <a:tblGrid>
                <a:gridCol w="583894"/>
                <a:gridCol w="4362128"/>
                <a:gridCol w="5064752"/>
                <a:gridCol w="1885050"/>
              </a:tblGrid>
              <a:tr h="370840">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Le rapport ne peut être imprimé qu’au format A-4.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constaté que la plateforme e-UF de la DGI est très basique et elle n’est pas adaptée pour les entreprises ayant un grand volume des opérations et plusieurs points de vente.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Ainsi, il a été recommandé à ces entreprises d’intensifier les travaux d’intégration des spécifications fonctionnelles pour interfacer leurs SFE avec la plateforme e-MCF, pendant cette période de neutralité des pénalités, afin de passer à l’homologation.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Les unités de mesure ne sont pas prises en charge dans la facturation.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Demande de la FEC</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La DGI doit évaluer la possibilité d’insérer les unités de mesure dans le protocole de communication.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u="sng"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Position des Experts MINFIN et DGI</a:t>
                      </a: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Cette demande implique des développements techniques complexes</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Impossibilité de faire une deuxième facture d’avoir avec la même référence de facture initiale.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recommandé aux contribuables utilisateurs de la plateforme e-UF d’utiliser l’option correction pour modifier la facture initiale plusieurs fois.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Impossibilité de revenir sur les factures incomplètes afin de les normaliser.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Il a été recommandé aux contribuables utilisateurs de la plateforme e-UF de ne pas revenir sur les factures incomplètes car elles n’existent pas dans la plateforme de la DGI</a:t>
                      </a:r>
                      <a:r>
                        <a:rPr lang="fr-FR" sz="1400" dirty="0" smtClean="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a:t>
                      </a:r>
                    </a:p>
                    <a:p>
                      <a:pPr algn="just">
                        <a:lnSpc>
                          <a:spcPct val="107000"/>
                        </a:lnSpc>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b="1" dirty="0" smtClean="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dirty="0">
                          <a:solidFill>
                            <a:srgbClr val="538135"/>
                          </a:solidFill>
                          <a:effectLst/>
                          <a:latin typeface="Garamond" panose="02020404030301010803" pitchFamily="18" charset="0"/>
                          <a:ea typeface="Calibri" panose="020F0502020204030204" pitchFamily="34" charset="0"/>
                          <a:cs typeface="Times New Roman" panose="02020603050405020304" pitchFamily="18"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Le total calculé est différent de ce qui est calculé manuellement dans certaines factures. Voir image en annexe.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rPr>
                        <a:t>RAS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1400" b="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Non</a:t>
                      </a:r>
                      <a:r>
                        <a:rPr lang="fr-FR" sz="1400" b="1" baseline="0"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 </a:t>
                      </a:r>
                      <a:r>
                        <a:rPr lang="fr-FR" sz="1400" b="1" dirty="0" smtClean="0">
                          <a:solidFill>
                            <a:srgbClr val="4472C4"/>
                          </a:solidFill>
                          <a:effectLst/>
                          <a:latin typeface="Garamond" panose="02020404030301010803" pitchFamily="18" charset="0"/>
                          <a:ea typeface="Calibri" panose="020F0502020204030204" pitchFamily="34" charset="0"/>
                          <a:cs typeface="Times New Roman" panose="02020603050405020304" pitchFamily="18" charset="0"/>
                        </a:rPr>
                        <a:t>vidée.</a:t>
                      </a:r>
                      <a:r>
                        <a:rPr lang="fr-FR" sz="1400" b="1" i="1" dirty="0">
                          <a:effectLst/>
                          <a:latin typeface="Garamond" panose="02020404030301010803" pitchFamily="18"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à coins arrondis 4"/>
          <p:cNvSpPr/>
          <p:nvPr/>
        </p:nvSpPr>
        <p:spPr>
          <a:xfrm>
            <a:off x="163902" y="0"/>
            <a:ext cx="11895825" cy="9115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I.3. Utilisation de la plateforme e-UF (suite8)</a:t>
            </a:r>
            <a:endParaRPr lang="fr-FR" sz="4000" b="1" dirty="0"/>
          </a:p>
        </p:txBody>
      </p:sp>
    </p:spTree>
    <p:extLst>
      <p:ext uri="{BB962C8B-B14F-4D97-AF65-F5344CB8AC3E}">
        <p14:creationId xmlns:p14="http://schemas.microsoft.com/office/powerpoint/2010/main" val="6959136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292314201"/>
              </p:ext>
            </p:extLst>
          </p:nvPr>
        </p:nvGraphicFramePr>
        <p:xfrm>
          <a:off x="138023" y="893972"/>
          <a:ext cx="11938956" cy="5936985"/>
        </p:xfrm>
        <a:graphic>
          <a:graphicData uri="http://schemas.openxmlformats.org/drawingml/2006/table">
            <a:tbl>
              <a:tblPr firstRow="1" bandRow="1">
                <a:tableStyleId>{5C22544A-7EE6-4342-B048-85BDC9FD1C3A}</a:tableStyleId>
              </a:tblPr>
              <a:tblGrid>
                <a:gridCol w="586010"/>
                <a:gridCol w="4377945"/>
                <a:gridCol w="5083116"/>
                <a:gridCol w="1891885"/>
              </a:tblGrid>
              <a:tr h="389625">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7714">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Absence de paramétrage d’un groupe de taxation dédié au service de transport aérien et routier dont la structure des prix est fixée par voie réglementaire, ne permettant pas aux compagnies aériennes et aux transporteurs routiers d’émettre la facture normalisée.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400" u="sng" kern="1200" dirty="0" smtClean="0">
                          <a:solidFill>
                            <a:srgbClr val="FF0000"/>
                          </a:solidFill>
                          <a:effectLst/>
                          <a:latin typeface="Garamond" panose="02020404030301010803" pitchFamily="18" charset="0"/>
                          <a:ea typeface="+mn-ea"/>
                          <a:cs typeface="+mn-cs"/>
                        </a:rPr>
                        <a:t>Demande de la FEC :</a:t>
                      </a:r>
                      <a:endParaRPr lang="fr-FR" sz="1400" kern="1200" dirty="0" smtClean="0">
                        <a:solidFill>
                          <a:srgbClr val="FF0000"/>
                        </a:solidFill>
                        <a:effectLst/>
                        <a:latin typeface="Garamond" panose="02020404030301010803" pitchFamily="18" charset="0"/>
                        <a:ea typeface="+mn-ea"/>
                        <a:cs typeface="+mn-cs"/>
                      </a:endParaRPr>
                    </a:p>
                    <a:p>
                      <a:r>
                        <a:rPr lang="fr-FR" sz="1400" kern="1200" dirty="0" smtClean="0">
                          <a:solidFill>
                            <a:srgbClr val="FF0000"/>
                          </a:solidFill>
                          <a:effectLst/>
                          <a:latin typeface="Garamond" panose="02020404030301010803" pitchFamily="18" charset="0"/>
                          <a:ea typeface="+mn-ea"/>
                          <a:cs typeface="+mn-cs"/>
                        </a:rPr>
                        <a:t>Accorder un moratoire aux intermédiaires commerciaux (station-service, agence de voyage et super-dealer) des secteurs dont les prix sont réglementés ou régulés et approfondir les analyses de leur mode opératoire en associant les experts du ministère de l’économie (Distribution des produits pétroliers, transport aérien, télécommunications…)</a:t>
                      </a:r>
                    </a:p>
                    <a:p>
                      <a:r>
                        <a:rPr lang="fr-FR" sz="1400" u="sng" kern="1200" dirty="0" smtClean="0">
                          <a:solidFill>
                            <a:srgbClr val="FF0000"/>
                          </a:solidFill>
                          <a:effectLst/>
                          <a:latin typeface="Garamond" panose="02020404030301010803" pitchFamily="18" charset="0"/>
                          <a:ea typeface="+mn-ea"/>
                          <a:cs typeface="+mn-cs"/>
                        </a:rPr>
                        <a:t>Position des Experts du MINFIN et DGI</a:t>
                      </a:r>
                      <a:r>
                        <a:rPr lang="fr-FR" sz="1400" kern="1200" dirty="0" smtClean="0">
                          <a:solidFill>
                            <a:srgbClr val="FF0000"/>
                          </a:solidFill>
                          <a:effectLst/>
                          <a:latin typeface="Garamond" panose="02020404030301010803" pitchFamily="18" charset="0"/>
                          <a:ea typeface="+mn-ea"/>
                          <a:cs typeface="+mn-cs"/>
                        </a:rPr>
                        <a:t> : </a:t>
                      </a:r>
                    </a:p>
                    <a:p>
                      <a:r>
                        <a:rPr lang="fr-FR" sz="1400" kern="1200" dirty="0" smtClean="0">
                          <a:solidFill>
                            <a:srgbClr val="FF0000"/>
                          </a:solidFill>
                          <a:effectLst/>
                          <a:latin typeface="Garamond" panose="02020404030301010803" pitchFamily="18" charset="0"/>
                          <a:ea typeface="+mn-ea"/>
                          <a:cs typeface="+mn-cs"/>
                        </a:rPr>
                        <a:t>En vue d’une analyse approfondie de la demande, les entreprises concernées sont invitées à transmettre des exemples concrets de facturation, afin de permettre aux Experts d’examiner les solutions techniques envisageables.</a:t>
                      </a:r>
                    </a:p>
                    <a:p>
                      <a:endParaRPr lang="fr-FR" sz="1400" dirty="0">
                        <a:solidFill>
                          <a:srgbClr val="FF0000"/>
                        </a:solidFill>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fr-FR" sz="1400" b="1" kern="1200" dirty="0" smtClean="0">
                          <a:solidFill>
                            <a:srgbClr val="FF0000"/>
                          </a:solidFill>
                          <a:effectLst/>
                          <a:latin typeface="Garamond" panose="02020404030301010803" pitchFamily="18" charset="0"/>
                          <a:ea typeface="+mn-ea"/>
                          <a:cs typeface="+mn-cs"/>
                        </a:rPr>
                        <a:t>Préoccupation réelle, mais orientée à la Commission chargée de l’examen des dérogations. </a:t>
                      </a:r>
                      <a:endParaRPr lang="fr-FR" sz="1400" kern="1200" dirty="0" smtClean="0">
                        <a:solidFill>
                          <a:srgbClr val="FF0000"/>
                        </a:solidFill>
                        <a:effectLst/>
                        <a:latin typeface="Garamond" panose="02020404030301010803" pitchFamily="18" charset="0"/>
                        <a:ea typeface="+mn-ea"/>
                        <a:cs typeface="+mn-cs"/>
                      </a:endParaRPr>
                    </a:p>
                    <a:p>
                      <a:pPr>
                        <a:lnSpc>
                          <a:spcPct val="107000"/>
                        </a:lnSpc>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37451">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Impossibilité pour les agences de voyage dans le cadre du vol domestique de délivrer les factures normalisées lors de l’opération de billetterie car, ces agences ne sont que des intermédiaires et que toutes les taxations notamment la TVA sont reversées par les compagnies aériennes auprès de l’administration. La structure des tarifs des services aériens fixe les impositions appropriées.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400" u="sng" kern="1200" dirty="0" smtClean="0">
                          <a:solidFill>
                            <a:srgbClr val="FF0000"/>
                          </a:solidFill>
                          <a:effectLst/>
                          <a:latin typeface="Garamond" panose="02020404030301010803" pitchFamily="18" charset="0"/>
                          <a:ea typeface="+mn-ea"/>
                          <a:cs typeface="+mn-cs"/>
                        </a:rPr>
                        <a:t>Demande de la FEC :</a:t>
                      </a:r>
                      <a:endParaRPr lang="fr-FR" sz="1400" kern="1200" dirty="0" smtClean="0">
                        <a:solidFill>
                          <a:srgbClr val="FF0000"/>
                        </a:solidFill>
                        <a:effectLst/>
                        <a:latin typeface="Garamond" panose="02020404030301010803" pitchFamily="18" charset="0"/>
                        <a:ea typeface="+mn-ea"/>
                        <a:cs typeface="+mn-cs"/>
                      </a:endParaRPr>
                    </a:p>
                    <a:p>
                      <a:r>
                        <a:rPr lang="fr-FR" sz="1400" kern="1200" dirty="0" smtClean="0">
                          <a:solidFill>
                            <a:srgbClr val="FF0000"/>
                          </a:solidFill>
                          <a:effectLst/>
                          <a:latin typeface="Garamond" panose="02020404030301010803" pitchFamily="18" charset="0"/>
                          <a:ea typeface="+mn-ea"/>
                          <a:cs typeface="+mn-cs"/>
                        </a:rPr>
                        <a:t>Accorder un moratoire aux intermédiaires commerciaux (station-service, agence de voyage et super-dealer) des secteurs dont les prix sont réglementés ou régulés et approfondir les analyses de leur mode opératoire en associant les experts du ministère de l’économie (Distribution des produits pétroliers, transport aérien, télécommunications…)</a:t>
                      </a:r>
                    </a:p>
                    <a:p>
                      <a:r>
                        <a:rPr lang="fr-FR" sz="1400" u="sng" kern="1200" dirty="0" smtClean="0">
                          <a:solidFill>
                            <a:srgbClr val="FF0000"/>
                          </a:solidFill>
                          <a:effectLst/>
                          <a:latin typeface="Garamond" panose="02020404030301010803" pitchFamily="18" charset="0"/>
                          <a:ea typeface="+mn-ea"/>
                          <a:cs typeface="+mn-cs"/>
                        </a:rPr>
                        <a:t>Position des Experts du MINFIN et DGI</a:t>
                      </a:r>
                      <a:r>
                        <a:rPr lang="fr-FR" sz="1400" kern="1200" dirty="0" smtClean="0">
                          <a:solidFill>
                            <a:srgbClr val="FF0000"/>
                          </a:solidFill>
                          <a:effectLst/>
                          <a:latin typeface="Garamond" panose="02020404030301010803" pitchFamily="18" charset="0"/>
                          <a:ea typeface="+mn-ea"/>
                          <a:cs typeface="+mn-cs"/>
                        </a:rPr>
                        <a:t> : </a:t>
                      </a:r>
                    </a:p>
                    <a:p>
                      <a:r>
                        <a:rPr lang="fr-FR" sz="1400" kern="1200" dirty="0" smtClean="0">
                          <a:solidFill>
                            <a:srgbClr val="FF0000"/>
                          </a:solidFill>
                          <a:effectLst/>
                          <a:latin typeface="Garamond" panose="02020404030301010803" pitchFamily="18" charset="0"/>
                          <a:ea typeface="+mn-ea"/>
                          <a:cs typeface="+mn-cs"/>
                        </a:rPr>
                        <a:t>En vue d’une analyse approfondie de la demande, les entreprises concernées sont invitées à transmettre des exemples concrets de facturation, afin de permettre aux Experts d’examiner les solutions techniques envisageables.</a:t>
                      </a:r>
                    </a:p>
                    <a:p>
                      <a:endParaRPr lang="fr-FR" sz="1400" kern="1200" dirty="0" smtClean="0">
                        <a:solidFill>
                          <a:srgbClr val="FF0000"/>
                        </a:solidFill>
                        <a:effectLst/>
                        <a:latin typeface="Garamond" panose="02020404030301010803" pitchFamily="18" charset="0"/>
                        <a:ea typeface="+mn-ea"/>
                        <a:cs typeface="+mn-cs"/>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fr-FR" sz="1400" b="1" kern="1200" dirty="0" smtClean="0">
                          <a:solidFill>
                            <a:srgbClr val="FF0000"/>
                          </a:solidFill>
                          <a:effectLst/>
                          <a:latin typeface="Garamond" panose="02020404030301010803" pitchFamily="18" charset="0"/>
                          <a:ea typeface="+mn-ea"/>
                          <a:cs typeface="+mn-cs"/>
                        </a:rPr>
                        <a:t>Préoccupation réelle, mais orientée à la Commission chargée de l’examen des dérogations. </a:t>
                      </a:r>
                      <a:endParaRPr lang="fr-FR" sz="1400" kern="1200" dirty="0" smtClean="0">
                        <a:solidFill>
                          <a:srgbClr val="FF0000"/>
                        </a:solidFill>
                        <a:effectLst/>
                        <a:latin typeface="Garamond" panose="02020404030301010803" pitchFamily="18" charset="0"/>
                        <a:ea typeface="+mn-ea"/>
                        <a:cs typeface="+mn-cs"/>
                      </a:endParaRPr>
                    </a:p>
                  </a:txBody>
                  <a:tcPr marL="68580" marR="68580" marT="0" marB="0"/>
                </a:tc>
              </a:tr>
            </a:tbl>
          </a:graphicData>
        </a:graphic>
      </p:graphicFrame>
      <p:sp>
        <p:nvSpPr>
          <p:cNvPr id="5" name="Rectangle à coins arrondis 4"/>
          <p:cNvSpPr/>
          <p:nvPr/>
        </p:nvSpPr>
        <p:spPr>
          <a:xfrm>
            <a:off x="138023" y="0"/>
            <a:ext cx="11938957" cy="819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II. Difficultés d’ordre opérationnel</a:t>
            </a:r>
            <a:endParaRPr lang="fr-FR" sz="4000" b="1" dirty="0"/>
          </a:p>
        </p:txBody>
      </p:sp>
    </p:spTree>
    <p:extLst>
      <p:ext uri="{BB962C8B-B14F-4D97-AF65-F5344CB8AC3E}">
        <p14:creationId xmlns:p14="http://schemas.microsoft.com/office/powerpoint/2010/main" val="959568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7419" y="365125"/>
            <a:ext cx="11086381" cy="1325563"/>
          </a:xfrm>
        </p:spPr>
        <p:txBody>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321729739"/>
              </p:ext>
            </p:extLst>
          </p:nvPr>
        </p:nvGraphicFramePr>
        <p:xfrm>
          <a:off x="267419" y="1264908"/>
          <a:ext cx="11654287" cy="5510265"/>
        </p:xfrm>
        <a:graphic>
          <a:graphicData uri="http://schemas.openxmlformats.org/drawingml/2006/table">
            <a:tbl>
              <a:tblPr firstRow="1" bandRow="1">
                <a:tableStyleId>{5C22544A-7EE6-4342-B048-85BDC9FD1C3A}</a:tableStyleId>
              </a:tblPr>
              <a:tblGrid>
                <a:gridCol w="572038"/>
                <a:gridCol w="4273558"/>
                <a:gridCol w="4961915"/>
                <a:gridCol w="1846776"/>
              </a:tblGrid>
              <a:tr h="389625">
                <a:tc>
                  <a:txBody>
                    <a:bodyPr/>
                    <a:lstStyle/>
                    <a:p>
                      <a:pPr algn="ct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Préoccupation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Résolution de la Commission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100" b="1" u="sng" dirty="0">
                          <a:effectLst/>
                          <a:latin typeface="Garamond" panose="02020404030301010803" pitchFamily="18" charset="0"/>
                          <a:ea typeface="Calibri" panose="020F0502020204030204" pitchFamily="34" charset="0"/>
                          <a:cs typeface="Times New Roman" panose="02020603050405020304" pitchFamily="18" charset="0"/>
                        </a:rPr>
                        <a:t>STATUT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87714">
                <a:tc>
                  <a:txBody>
                    <a:bodyPr/>
                    <a:lstStyle/>
                    <a:p>
                      <a:pPr algn="ct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solidFill>
                            <a:srgbClr val="222222"/>
                          </a:solidFill>
                          <a:effectLst/>
                          <a:latin typeface="Garamond" panose="02020404030301010803" pitchFamily="18" charset="0"/>
                          <a:ea typeface="Times New Roman" panose="02020603050405020304" pitchFamily="18" charset="0"/>
                          <a:cs typeface="Calibri" panose="020F0502020204030204" pitchFamily="34" charset="0"/>
                        </a:rPr>
                        <a:t>Impossibilité pour le gestionnaire indépendant des stations-services de délivrer la facture normalisée à la livraison du carburant à la pompe, car toute la fiscalité pétrolière en ce compris la TVA (tva à l’importation et à la vente) est prélevée et reversée lors du dédouanement des produits.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400" u="sng" kern="1200" dirty="0" smtClean="0">
                          <a:solidFill>
                            <a:srgbClr val="FF0000"/>
                          </a:solidFill>
                          <a:effectLst/>
                          <a:latin typeface="Garamond" panose="02020404030301010803" pitchFamily="18" charset="0"/>
                          <a:ea typeface="+mn-ea"/>
                          <a:cs typeface="+mn-cs"/>
                        </a:rPr>
                        <a:t>Demande de la FEC :</a:t>
                      </a:r>
                      <a:endParaRPr lang="fr-FR" sz="1400" kern="1200" dirty="0" smtClean="0">
                        <a:solidFill>
                          <a:srgbClr val="FF0000"/>
                        </a:solidFill>
                        <a:effectLst/>
                        <a:latin typeface="Garamond" panose="02020404030301010803" pitchFamily="18" charset="0"/>
                        <a:ea typeface="+mn-ea"/>
                        <a:cs typeface="+mn-cs"/>
                      </a:endParaRPr>
                    </a:p>
                    <a:p>
                      <a:r>
                        <a:rPr lang="fr-FR" sz="1400" kern="1200" dirty="0" smtClean="0">
                          <a:solidFill>
                            <a:srgbClr val="FF0000"/>
                          </a:solidFill>
                          <a:effectLst/>
                          <a:latin typeface="Garamond" panose="02020404030301010803" pitchFamily="18" charset="0"/>
                          <a:ea typeface="+mn-ea"/>
                          <a:cs typeface="+mn-cs"/>
                        </a:rPr>
                        <a:t>Accorder un moratoire aux intermédiaires commerciaux (station-service, agence de voyage et super-dealer) des secteurs dont les prix sont réglementés ou régulés et approfondir les analyses de leur mode opératoire en associant les experts du ministère de l’économie (Distribution des produits pétroliers, transport aérien, télécommunications…)</a:t>
                      </a:r>
                    </a:p>
                    <a:p>
                      <a:r>
                        <a:rPr lang="fr-FR" sz="1400" u="sng" kern="1200" dirty="0" smtClean="0">
                          <a:solidFill>
                            <a:srgbClr val="FF0000"/>
                          </a:solidFill>
                          <a:effectLst/>
                          <a:latin typeface="Garamond" panose="02020404030301010803" pitchFamily="18" charset="0"/>
                          <a:ea typeface="+mn-ea"/>
                          <a:cs typeface="+mn-cs"/>
                        </a:rPr>
                        <a:t>Position des Experts du MINFIN et DGI</a:t>
                      </a:r>
                      <a:r>
                        <a:rPr lang="fr-FR" sz="1400" kern="1200" dirty="0" smtClean="0">
                          <a:solidFill>
                            <a:srgbClr val="FF0000"/>
                          </a:solidFill>
                          <a:effectLst/>
                          <a:latin typeface="Garamond" panose="02020404030301010803" pitchFamily="18" charset="0"/>
                          <a:ea typeface="+mn-ea"/>
                          <a:cs typeface="+mn-cs"/>
                        </a:rPr>
                        <a:t> : </a:t>
                      </a:r>
                    </a:p>
                    <a:p>
                      <a:r>
                        <a:rPr lang="fr-FR" sz="1400" kern="1200" dirty="0" smtClean="0">
                          <a:solidFill>
                            <a:srgbClr val="FF0000"/>
                          </a:solidFill>
                          <a:effectLst/>
                          <a:latin typeface="Garamond" panose="02020404030301010803" pitchFamily="18" charset="0"/>
                          <a:ea typeface="+mn-ea"/>
                          <a:cs typeface="+mn-cs"/>
                        </a:rPr>
                        <a:t>En vue d’une analyse approfondie de la demande, les entreprises concernées sont invitées à transmettre des exemples concrets de facturation, afin de permettre aux Experts d’examiner les solutions techniques envisageables.</a:t>
                      </a: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fr-FR" sz="1400" b="1" kern="1200" dirty="0" smtClean="0">
                          <a:solidFill>
                            <a:srgbClr val="FF0000"/>
                          </a:solidFill>
                          <a:effectLst/>
                          <a:latin typeface="Garamond" panose="02020404030301010803" pitchFamily="18" charset="0"/>
                          <a:ea typeface="+mn-ea"/>
                          <a:cs typeface="+mn-cs"/>
                        </a:rPr>
                        <a:t>Préoccupation réelle, mais orientée à la Commission chargée de l’examen des dérogations. </a:t>
                      </a:r>
                      <a:endParaRPr lang="fr-FR" sz="1400" kern="1200" dirty="0" smtClean="0">
                        <a:solidFill>
                          <a:srgbClr val="FF0000"/>
                        </a:solidFill>
                        <a:effectLst/>
                        <a:latin typeface="Garamond" panose="02020404030301010803" pitchFamily="18" charset="0"/>
                        <a:ea typeface="+mn-ea"/>
                        <a:cs typeface="+mn-cs"/>
                      </a:endParaRPr>
                    </a:p>
                    <a:p>
                      <a:pPr>
                        <a:lnSpc>
                          <a:spcPct val="107000"/>
                        </a:lnSpc>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37451">
                <a:tc>
                  <a:txBody>
                    <a:bodyPr/>
                    <a:lstStyle/>
                    <a:p>
                      <a:pPr algn="ctr">
                        <a:lnSpc>
                          <a:spcPct val="107000"/>
                        </a:lnSpc>
                        <a:spcAft>
                          <a:spcPts val="0"/>
                        </a:spcAft>
                      </a:pPr>
                      <a:r>
                        <a:rPr lang="fr-FR" sz="1400">
                          <a:effectLst/>
                          <a:latin typeface="Garamond" panose="02020404030301010803" pitchFamily="18" charset="0"/>
                          <a:ea typeface="Calibri" panose="020F0502020204030204" pitchFamily="34" charset="0"/>
                          <a:cs typeface="Times New Roman" panose="02020603050405020304" pitchFamily="18" charset="0"/>
                        </a:rPr>
                        <a:t>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400" dirty="0">
                          <a:effectLst/>
                          <a:latin typeface="Garamond" panose="02020404030301010803" pitchFamily="18" charset="0"/>
                          <a:ea typeface="Calibri" panose="020F0502020204030204" pitchFamily="34" charset="0"/>
                          <a:cs typeface="Times New Roman" panose="02020603050405020304" pitchFamily="18" charset="0"/>
                        </a:rPr>
                        <a:t>Impossibilité pour la chaine d’exploitation artisanale d’obtenir des factures normalisées auprès des creuseurs et des coopératives minières (pour l’achat des minerais d’exploitation artisanale).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1400" u="sng" kern="1200" dirty="0" smtClean="0">
                          <a:solidFill>
                            <a:srgbClr val="FF0000"/>
                          </a:solidFill>
                          <a:effectLst/>
                          <a:latin typeface="Garamond" panose="02020404030301010803" pitchFamily="18" charset="0"/>
                          <a:ea typeface="+mn-ea"/>
                          <a:cs typeface="+mn-cs"/>
                        </a:rPr>
                        <a:t>Demande de la FEC :</a:t>
                      </a:r>
                      <a:endParaRPr lang="fr-FR" sz="1400" kern="1200" dirty="0" smtClean="0">
                        <a:solidFill>
                          <a:srgbClr val="FF0000"/>
                        </a:solidFill>
                        <a:effectLst/>
                        <a:latin typeface="Garamond" panose="02020404030301010803" pitchFamily="18" charset="0"/>
                        <a:ea typeface="+mn-ea"/>
                        <a:cs typeface="+mn-cs"/>
                      </a:endParaRPr>
                    </a:p>
                    <a:p>
                      <a:r>
                        <a:rPr lang="fr-FR" sz="1400" kern="1200" dirty="0" smtClean="0">
                          <a:solidFill>
                            <a:srgbClr val="FF0000"/>
                          </a:solidFill>
                          <a:effectLst/>
                          <a:latin typeface="Garamond" panose="02020404030301010803" pitchFamily="18" charset="0"/>
                          <a:ea typeface="+mn-ea"/>
                          <a:cs typeface="+mn-cs"/>
                        </a:rPr>
                        <a:t>Accorder un moratoire aux intermédiaires commerciaux (station-service, agence de voyage et super-dealer) des secteurs dont les prix sont réglementés ou régulés et approfondir les analyses de leur mode opératoire en associant les experts du ministère de l’économie (Distribution des produits pétroliers, transport aérien, télécommunications…)</a:t>
                      </a:r>
                    </a:p>
                    <a:p>
                      <a:r>
                        <a:rPr lang="fr-FR" sz="1400" u="sng" kern="1200" dirty="0" smtClean="0">
                          <a:solidFill>
                            <a:srgbClr val="FF0000"/>
                          </a:solidFill>
                          <a:effectLst/>
                          <a:latin typeface="Garamond" panose="02020404030301010803" pitchFamily="18" charset="0"/>
                          <a:ea typeface="+mn-ea"/>
                          <a:cs typeface="+mn-cs"/>
                        </a:rPr>
                        <a:t>Position des Experts du MINFIN et DGI</a:t>
                      </a:r>
                      <a:r>
                        <a:rPr lang="fr-FR" sz="1400" kern="1200" dirty="0" smtClean="0">
                          <a:solidFill>
                            <a:srgbClr val="FF0000"/>
                          </a:solidFill>
                          <a:effectLst/>
                          <a:latin typeface="Garamond" panose="02020404030301010803" pitchFamily="18" charset="0"/>
                          <a:ea typeface="+mn-ea"/>
                          <a:cs typeface="+mn-cs"/>
                        </a:rPr>
                        <a:t> : </a:t>
                      </a:r>
                    </a:p>
                    <a:p>
                      <a:r>
                        <a:rPr lang="fr-FR" sz="1400" kern="1200" dirty="0" smtClean="0">
                          <a:solidFill>
                            <a:srgbClr val="FF0000"/>
                          </a:solidFill>
                          <a:effectLst/>
                          <a:latin typeface="Garamond" panose="02020404030301010803" pitchFamily="18" charset="0"/>
                          <a:ea typeface="+mn-ea"/>
                          <a:cs typeface="+mn-cs"/>
                        </a:rPr>
                        <a:t>En vue d’une analyse approfondie de la demande, les entreprises concernées sont invitées à transmettre des exemples concrets de facturation, afin de permettre aux Experts d’examiner les solutions techniques </a:t>
                      </a:r>
                      <a:r>
                        <a:rPr lang="fr-FR" sz="1400" kern="1200" smtClean="0">
                          <a:solidFill>
                            <a:srgbClr val="FF0000"/>
                          </a:solidFill>
                          <a:effectLst/>
                          <a:latin typeface="Garamond" panose="02020404030301010803" pitchFamily="18" charset="0"/>
                          <a:ea typeface="+mn-ea"/>
                          <a:cs typeface="+mn-cs"/>
                        </a:rPr>
                        <a:t>envisageables.</a:t>
                      </a:r>
                      <a:endParaRPr lang="fr-FR" sz="1400" kern="1200" dirty="0" smtClean="0">
                        <a:solidFill>
                          <a:srgbClr val="FF0000"/>
                        </a:solidFill>
                        <a:effectLst/>
                        <a:latin typeface="Garamond" panose="02020404030301010803" pitchFamily="18" charset="0"/>
                        <a:ea typeface="+mn-ea"/>
                        <a:cs typeface="+mn-cs"/>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fr-FR" sz="1400" b="1" kern="1200" dirty="0" smtClean="0">
                          <a:solidFill>
                            <a:srgbClr val="FF0000"/>
                          </a:solidFill>
                          <a:effectLst/>
                          <a:latin typeface="Garamond" panose="02020404030301010803" pitchFamily="18" charset="0"/>
                          <a:ea typeface="+mn-ea"/>
                          <a:cs typeface="+mn-cs"/>
                        </a:rPr>
                        <a:t>Préoccupation réelle, mais orientée à la Commission chargée de l’examen des dérogations. </a:t>
                      </a:r>
                      <a:endParaRPr lang="fr-FR" sz="1400" kern="1200" dirty="0" smtClean="0">
                        <a:solidFill>
                          <a:srgbClr val="FF0000"/>
                        </a:solidFill>
                        <a:effectLst/>
                        <a:latin typeface="Garamond" panose="02020404030301010803" pitchFamily="18" charset="0"/>
                        <a:ea typeface="+mn-ea"/>
                        <a:cs typeface="+mn-cs"/>
                      </a:endParaRPr>
                    </a:p>
                  </a:txBody>
                  <a:tcPr marL="68580" marR="68580" marT="0" marB="0"/>
                </a:tc>
              </a:tr>
            </a:tbl>
          </a:graphicData>
        </a:graphic>
      </p:graphicFrame>
      <p:sp>
        <p:nvSpPr>
          <p:cNvPr id="5" name="Rectangle à coins arrondis 4"/>
          <p:cNvSpPr/>
          <p:nvPr/>
        </p:nvSpPr>
        <p:spPr>
          <a:xfrm>
            <a:off x="267419" y="146649"/>
            <a:ext cx="11654287" cy="10351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II. Difficultés d’ordre opérationnel (suite1)</a:t>
            </a:r>
            <a:endParaRPr lang="fr-FR" sz="4000" b="1" dirty="0"/>
          </a:p>
        </p:txBody>
      </p:sp>
    </p:spTree>
    <p:extLst>
      <p:ext uri="{BB962C8B-B14F-4D97-AF65-F5344CB8AC3E}">
        <p14:creationId xmlns:p14="http://schemas.microsoft.com/office/powerpoint/2010/main" val="39448272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RECOMMANDATIONS DE LA COMMISSION</a:t>
            </a:r>
            <a:endParaRPr lang="fr-FR" dirty="0"/>
          </a:p>
        </p:txBody>
      </p:sp>
      <p:sp>
        <p:nvSpPr>
          <p:cNvPr id="3" name="Espace réservé du contenu 2"/>
          <p:cNvSpPr>
            <a:spLocks noGrp="1"/>
          </p:cNvSpPr>
          <p:nvPr>
            <p:ph idx="1"/>
          </p:nvPr>
        </p:nvSpPr>
        <p:spPr>
          <a:xfrm>
            <a:off x="838200" y="1690688"/>
            <a:ext cx="10515600" cy="4351338"/>
          </a:xfrm>
        </p:spPr>
        <p:txBody>
          <a:bodyPr>
            <a:normAutofit lnSpcReduction="10000"/>
          </a:bodyPr>
          <a:lstStyle/>
          <a:p>
            <a:pPr marL="514350" indent="-514350" algn="just">
              <a:buAutoNum type="arabicPeriod"/>
            </a:pPr>
            <a:r>
              <a:rPr lang="fr-FR" dirty="0" smtClean="0"/>
              <a:t>Mettre en place un groupe de travail dédié pour aider les contribuables et les soutenir dans la mise en œuvre optimale de la réforme (déjà exécutée depuis le lundi 09 février 2026) ;</a:t>
            </a:r>
          </a:p>
          <a:p>
            <a:pPr marL="514350" indent="-514350" algn="just">
              <a:buAutoNum type="arabicPeriod"/>
            </a:pPr>
            <a:r>
              <a:rPr lang="fr-FR" dirty="0" smtClean="0"/>
              <a:t>Publier l’état de la mise en œuvre de la réforme tous les trois (3) mois ;</a:t>
            </a:r>
          </a:p>
          <a:p>
            <a:pPr marL="514350" indent="-514350" algn="just">
              <a:buAutoNum type="arabicPeriod"/>
            </a:pPr>
            <a:r>
              <a:rPr lang="fr-FR" dirty="0" smtClean="0"/>
              <a:t>Neutraliser les pénalités jusqu’à la fin du processus de certification de SFE pour les entreprises ayant soumis leurs demandes d’homologation avant le 28 février 2026;</a:t>
            </a:r>
          </a:p>
          <a:p>
            <a:pPr marL="514350" indent="-514350" algn="just">
              <a:buAutoNum type="arabicPeriod"/>
            </a:pPr>
            <a:r>
              <a:rPr lang="fr-FR" dirty="0" smtClean="0"/>
              <a:t>Accorder des dérogations d’application des sanctions pour les entreprises ayant déposer la demande d’homologation après le 28 février 2026, à leur demande ;  </a:t>
            </a:r>
            <a:endParaRPr lang="fr-FR" dirty="0"/>
          </a:p>
        </p:txBody>
      </p:sp>
    </p:spTree>
    <p:extLst>
      <p:ext uri="{BB962C8B-B14F-4D97-AF65-F5344CB8AC3E}">
        <p14:creationId xmlns:p14="http://schemas.microsoft.com/office/powerpoint/2010/main" val="1342990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RECOMMANDATIONS DE LA COMMISSION</a:t>
            </a:r>
            <a:endParaRPr lang="fr-FR" dirty="0"/>
          </a:p>
        </p:txBody>
      </p:sp>
      <p:sp>
        <p:nvSpPr>
          <p:cNvPr id="3" name="Espace réservé du contenu 2"/>
          <p:cNvSpPr>
            <a:spLocks noGrp="1"/>
          </p:cNvSpPr>
          <p:nvPr>
            <p:ph idx="1"/>
          </p:nvPr>
        </p:nvSpPr>
        <p:spPr>
          <a:xfrm>
            <a:off x="838200" y="1690688"/>
            <a:ext cx="10515600" cy="4351338"/>
          </a:xfrm>
        </p:spPr>
        <p:txBody>
          <a:bodyPr>
            <a:normAutofit/>
          </a:bodyPr>
          <a:lstStyle/>
          <a:p>
            <a:pPr marL="0" indent="0" algn="just">
              <a:buNone/>
            </a:pPr>
            <a:r>
              <a:rPr lang="fr-FR" dirty="0" smtClean="0"/>
              <a:t>5. Publier sur le site web de la DGI la liste des fournisseurs agréés pour commercialiser les UF/MCF physiques ;</a:t>
            </a:r>
          </a:p>
          <a:p>
            <a:pPr marL="0" indent="0" algn="just">
              <a:buNone/>
            </a:pPr>
            <a:endParaRPr lang="fr-FR" dirty="0" smtClean="0"/>
          </a:p>
          <a:p>
            <a:pPr marL="0" indent="0" algn="just">
              <a:buNone/>
            </a:pPr>
            <a:r>
              <a:rPr lang="fr-FR" dirty="0" smtClean="0"/>
              <a:t>6. Soumettre à la Commission chargée d’examiner les dérogations les cas des intermédiaires commerciaux (stations-services, agences de voyage et super-concessionnaires), des contribuables relavant des secteurs dont les prix sont réglementés ou régulés, ainsi que des opérateurs de jeux d’argent.  </a:t>
            </a:r>
            <a:endParaRPr lang="fr-FR" dirty="0"/>
          </a:p>
        </p:txBody>
      </p:sp>
    </p:spTree>
    <p:extLst>
      <p:ext uri="{BB962C8B-B14F-4D97-AF65-F5344CB8AC3E}">
        <p14:creationId xmlns:p14="http://schemas.microsoft.com/office/powerpoint/2010/main" val="4248356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PROCHAINES ETAPES </a:t>
            </a:r>
            <a:endParaRPr lang="fr-FR" dirty="0"/>
          </a:p>
        </p:txBody>
      </p:sp>
      <p:sp>
        <p:nvSpPr>
          <p:cNvPr id="3" name="Espace réservé du contenu 2"/>
          <p:cNvSpPr>
            <a:spLocks noGrp="1"/>
          </p:cNvSpPr>
          <p:nvPr>
            <p:ph idx="1"/>
          </p:nvPr>
        </p:nvSpPr>
        <p:spPr/>
        <p:txBody>
          <a:bodyPr/>
          <a:lstStyle/>
          <a:p>
            <a:pPr marL="514350" indent="-514350" algn="just">
              <a:buAutoNum type="arabicPeriod"/>
            </a:pPr>
            <a:r>
              <a:rPr lang="fr-FR" dirty="0" smtClean="0"/>
              <a:t>Réunion de travail entre le Ministre des Finances et le Président National de la FEC prévue la semaine du 16 février pour échanger sur le rapport et définir les nouvelles orientations ;</a:t>
            </a:r>
          </a:p>
          <a:p>
            <a:pPr marL="514350" indent="-514350" algn="just">
              <a:buAutoNum type="arabicPeriod"/>
            </a:pPr>
            <a:r>
              <a:rPr lang="fr-FR" dirty="0" smtClean="0"/>
              <a:t>Organisation des matinées de sensibilisation et des sessions de renforcement des capacités (animées par les membres de la Commission d’homologation) pour faciliter les entreprises désireuse à mieux intégrer les spécifications techniques ;</a:t>
            </a:r>
          </a:p>
          <a:p>
            <a:pPr marL="514350" indent="-514350" algn="just">
              <a:buAutoNum type="arabicPeriod"/>
            </a:pPr>
            <a:r>
              <a:rPr lang="fr-FR" dirty="0" smtClean="0"/>
              <a:t>Tenue de B to B entre les entreprises ayant déjà reçu des certificats d’homologation pour le partage d’expérience.  </a:t>
            </a:r>
            <a:endParaRPr lang="fr-FR" dirty="0"/>
          </a:p>
        </p:txBody>
      </p:sp>
    </p:spTree>
    <p:extLst>
      <p:ext uri="{BB962C8B-B14F-4D97-AF65-F5344CB8AC3E}">
        <p14:creationId xmlns:p14="http://schemas.microsoft.com/office/powerpoint/2010/main" val="291675850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TotalTime>
  <Words>4272</Words>
  <Application>Microsoft Office PowerPoint</Application>
  <PresentationFormat>Grand écran</PresentationFormat>
  <Paragraphs>460</Paragraphs>
  <Slides>24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24</vt:i4>
      </vt:variant>
    </vt:vector>
  </HeadingPairs>
  <TitlesOfParts>
    <vt:vector size="32" baseType="lpstr">
      <vt:lpstr>Arial</vt:lpstr>
      <vt:lpstr>Calibri</vt:lpstr>
      <vt:lpstr>Calibri Light</vt:lpstr>
      <vt:lpstr>Century Gothic</vt:lpstr>
      <vt:lpstr>Garamond</vt:lpstr>
      <vt:lpstr>Times New Roman</vt:lpstr>
      <vt:lpstr>Wingdings</vt:lpstr>
      <vt:lpstr>Thème Office</vt:lpstr>
      <vt:lpstr>Présentation PowerPoint</vt:lpstr>
      <vt:lpstr>CONTEXTE</vt:lpstr>
      <vt:lpstr>COMPOSISTION COMMISSION</vt:lpstr>
      <vt:lpstr>DEROULEMENT DES TRAVAUX</vt:lpstr>
      <vt:lpstr>CARTOGRAPHIE DES PREOCCUPATIONS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RECOMMANDATIONS DE LA COMMISSION</vt:lpstr>
      <vt:lpstr>RECOMMANDATIONS DE LA COMMISSION</vt:lpstr>
      <vt:lpstr>PROCHAINES ETAPES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45</cp:revision>
  <dcterms:created xsi:type="dcterms:W3CDTF">2026-02-12T07:33:56Z</dcterms:created>
  <dcterms:modified xsi:type="dcterms:W3CDTF">2026-02-13T06:42:10Z</dcterms:modified>
</cp:coreProperties>
</file>